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323" r:id="rId15"/>
    <p:sldId id="270" r:id="rId16"/>
    <p:sldId id="272" r:id="rId17"/>
    <p:sldId id="308" r:id="rId18"/>
    <p:sldId id="271" r:id="rId19"/>
    <p:sldId id="274" r:id="rId20"/>
    <p:sldId id="275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7" r:id="rId33"/>
    <p:sldId id="286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7" r:id="rId51"/>
    <p:sldId id="305" r:id="rId52"/>
    <p:sldId id="309" r:id="rId53"/>
    <p:sldId id="310" r:id="rId54"/>
    <p:sldId id="311" r:id="rId55"/>
    <p:sldId id="312" r:id="rId56"/>
    <p:sldId id="314" r:id="rId57"/>
    <p:sldId id="313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32" r:id="rId66"/>
    <p:sldId id="321" r:id="rId67"/>
    <p:sldId id="326" r:id="rId68"/>
    <p:sldId id="324" r:id="rId69"/>
    <p:sldId id="327" r:id="rId70"/>
    <p:sldId id="328" r:id="rId71"/>
    <p:sldId id="329" r:id="rId72"/>
    <p:sldId id="330" r:id="rId73"/>
    <p:sldId id="331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E89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53" autoAdjust="0"/>
    <p:restoredTop sz="94058" autoAdjust="0"/>
  </p:normalViewPr>
  <p:slideViewPr>
    <p:cSldViewPr>
      <p:cViewPr>
        <p:scale>
          <a:sx n="75" d="100"/>
          <a:sy n="75" d="100"/>
        </p:scale>
        <p:origin x="-1152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9AA74-A973-4F22-9E6C-9193948739D5}" type="datetimeFigureOut">
              <a:rPr lang="tr-TR" smtClean="0"/>
              <a:pPr/>
              <a:t>29.09.2017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1BAAC-501B-45D8-9993-08283420A504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r>
              <a:rPr lang="en-US" b="0" baseline="0" dirty="0" smtClean="0"/>
              <a:t>ESSP is a Greedy algorithm. The algorithm considers more, but basically minimizing SLR is correct. Is *bounds* the number of tasks.</a:t>
            </a:r>
            <a:endParaRPr lang="tr-TR" b="0" baseline="0" dirty="0" smtClean="0"/>
          </a:p>
          <a:p>
            <a:pPr>
              <a:buFont typeface="Arial" pitchFamily="34" charset="0"/>
              <a:buNone/>
            </a:pPr>
            <a:r>
              <a:rPr lang="en-US" b="0" baseline="0" dirty="0" smtClean="0"/>
              <a:t>CPP indentifies CP first and assigns tasks afterwards to an *unbounded* number of tasks. _</a:t>
            </a:r>
            <a:r>
              <a:rPr lang="en-US" b="0" baseline="0" dirty="0" err="1" smtClean="0"/>
              <a:t>tf</a:t>
            </a:r>
            <a:r>
              <a:rPr lang="en-US" b="0" baseline="0" dirty="0" smtClean="0"/>
              <a:t>_ calculation is necessary to retain all (or not violate any) order </a:t>
            </a:r>
            <a:r>
              <a:rPr lang="en-US" b="0" baseline="0" dirty="0" err="1" smtClean="0"/>
              <a:t>precedences</a:t>
            </a:r>
            <a:r>
              <a:rPr lang="en-US" b="0" baseline="0" dirty="0" smtClean="0"/>
              <a:t>.</a:t>
            </a: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36</a:t>
            </a:fld>
            <a:endParaRPr 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37</a:t>
            </a:fld>
            <a:endParaRPr 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38</a:t>
            </a:fld>
            <a:endParaRPr 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39</a:t>
            </a:fld>
            <a:endParaRPr 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40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41</a:t>
            </a:fld>
            <a:endParaRPr lang="tr-T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42</a:t>
            </a:fld>
            <a:endParaRPr lang="tr-T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43</a:t>
            </a:fld>
            <a:endParaRPr lang="tr-T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44</a:t>
            </a:fld>
            <a:endParaRPr lang="tr-T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45</a:t>
            </a:fld>
            <a:endParaRPr lang="tr-T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46</a:t>
            </a:fld>
            <a:endParaRPr lang="tr-T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47</a:t>
            </a:fld>
            <a:endParaRPr lang="tr-T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48</a:t>
            </a:fld>
            <a:endParaRPr lang="tr-T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49</a:t>
            </a:fld>
            <a:endParaRPr lang="tr-T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50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51</a:t>
            </a:fld>
            <a:endParaRPr lang="tr-T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52</a:t>
            </a:fld>
            <a:endParaRPr lang="tr-T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53</a:t>
            </a:fld>
            <a:endParaRPr lang="tr-T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54</a:t>
            </a:fld>
            <a:endParaRPr lang="tr-T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55</a:t>
            </a:fld>
            <a:endParaRPr lang="tr-T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56</a:t>
            </a:fld>
            <a:endParaRPr lang="tr-T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57</a:t>
            </a:fld>
            <a:endParaRPr lang="tr-T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58</a:t>
            </a:fld>
            <a:endParaRPr lang="tr-T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59</a:t>
            </a:fld>
            <a:endParaRPr lang="tr-T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60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61</a:t>
            </a:fld>
            <a:endParaRPr lang="tr-T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62</a:t>
            </a:fld>
            <a:endParaRPr lang="tr-T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63</a:t>
            </a:fld>
            <a:endParaRPr lang="tr-T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64</a:t>
            </a:fld>
            <a:endParaRPr lang="tr-T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65</a:t>
            </a:fld>
            <a:endParaRPr lang="tr-T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66</a:t>
            </a:fld>
            <a:endParaRPr lang="tr-T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67</a:t>
            </a:fld>
            <a:endParaRPr lang="tr-T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68</a:t>
            </a:fld>
            <a:endParaRPr lang="tr-T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69</a:t>
            </a:fld>
            <a:endParaRPr lang="tr-T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70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71</a:t>
            </a:fld>
            <a:endParaRPr lang="tr-T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72</a:t>
            </a:fld>
            <a:endParaRPr lang="tr-T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73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None/>
            </a:pP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1BAAC-501B-45D8-9993-08283420A504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61D0-F206-46DF-B041-130EFF31EFEA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28F-754A-4A4D-A2F0-50695B697A0F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2AC5-E8C4-4342-A629-9A649F2255C3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3C625-4BDE-4CC5-A465-26BD8CDEDB1A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2B8B-F91E-408B-94EE-FD510D98DA0E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874D-EA4C-4775-A593-9863010B39C9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07A0-AB10-482E-A794-C0824D64AD1F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97F-6C92-4926-8D5B-6992B0AE9FC4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D0B4-1794-423E-A025-87EFDAEECD19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1381-44BE-4B8E-B547-B2EB0BDBB2D7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C7ED-B93B-4371-9814-723B99AC2A5A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4E26FE-B136-4366-AAB0-D012450BCA15}" type="datetime1">
              <a:rPr lang="en-US" smtClean="0"/>
              <a:pPr/>
              <a:t>9/29/2017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495800"/>
            <a:ext cx="2069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Author of the work:</a:t>
            </a:r>
          </a:p>
          <a:p>
            <a:r>
              <a:rPr lang="tr-TR" sz="1600" dirty="0" smtClean="0"/>
              <a:t>Mustafa Özçelikörs</a:t>
            </a:r>
            <a:endParaRPr lang="tr-T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410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400" b="1" dirty="0" smtClean="0"/>
              <a:t>Acknowledgements</a:t>
            </a:r>
          </a:p>
          <a:p>
            <a:pPr algn="r"/>
            <a:r>
              <a:rPr lang="tr-TR" sz="1100" dirty="0" smtClean="0"/>
              <a:t>This work is completed for FH Dortmund IDiAL within APP4MC project as a master thesis project. The project is funded by </a:t>
            </a:r>
            <a:r>
              <a:rPr lang="en-US" sz="1100" dirty="0" smtClean="0"/>
              <a:t>BMBF </a:t>
            </a:r>
            <a:r>
              <a:rPr lang="en-US" sz="1100" dirty="0" err="1" smtClean="0"/>
              <a:t>Fund.Nb</a:t>
            </a:r>
            <a:r>
              <a:rPr lang="en-US" sz="1100" dirty="0" smtClean="0"/>
              <a:t>. 01-S14029K</a:t>
            </a:r>
            <a:r>
              <a:rPr lang="tr-TR" sz="1100" dirty="0" smtClean="0"/>
              <a:t> under Project AMALTHEA4public. A4MCAR project is also granted by The Eclipse Foundation and Google Inc. during Google Summer of Code 2017. </a:t>
            </a:r>
            <a:endParaRPr lang="tr-TR" sz="1100" dirty="0"/>
          </a:p>
        </p:txBody>
      </p:sp>
      <p:pic>
        <p:nvPicPr>
          <p:cNvPr id="1030" name="Picture 6" descr="C:\Users\Mustafa\Desktop\FH-Logo_quadrat-mit-clai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5562600"/>
            <a:ext cx="990600" cy="990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4419600"/>
            <a:ext cx="2233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 smtClean="0"/>
              <a:t>Supervision by:</a:t>
            </a:r>
          </a:p>
          <a:p>
            <a:r>
              <a:rPr lang="tr-TR" sz="1600" dirty="0" smtClean="0"/>
              <a:t>M.Eng. Robert Höttger,</a:t>
            </a:r>
          </a:p>
          <a:p>
            <a:r>
              <a:rPr lang="tr-TR" sz="1600" dirty="0" smtClean="0"/>
              <a:t>Prof. Carsten Wolff</a:t>
            </a:r>
            <a:endParaRPr lang="tr-TR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343400"/>
            <a:ext cx="1887537" cy="90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34000"/>
            <a:ext cx="1752600" cy="41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5791200"/>
            <a:ext cx="2017939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3505200"/>
            <a:ext cx="1676400" cy="61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33528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 smtClean="0"/>
              <a:t>Master Thesis Collequim submitted as a partial requirement for the degree of:</a:t>
            </a:r>
          </a:p>
          <a:p>
            <a:r>
              <a:rPr lang="tr-TR" sz="1600" dirty="0" smtClean="0"/>
              <a:t>M.Eng., Embedded Systems for Mechatronics</a:t>
            </a:r>
            <a:endParaRPr lang="tr-TR" sz="1600" dirty="0"/>
          </a:p>
        </p:txBody>
      </p:sp>
      <p:pic>
        <p:nvPicPr>
          <p:cNvPr id="1032" name="Picture 8" descr="C:\Users\Mustafa\Desktop\Untitled-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447800"/>
            <a:ext cx="8610600" cy="15837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What is APP4MC?</a:t>
            </a:r>
          </a:p>
          <a:p>
            <a:r>
              <a:rPr lang="tr-TR" sz="2400" b="1" dirty="0" smtClean="0"/>
              <a:t>Design Flow with APP4MC</a:t>
            </a:r>
          </a:p>
          <a:p>
            <a:pPr lvl="1"/>
            <a:r>
              <a:rPr lang="tr-TR" sz="2200" b="1" dirty="0" smtClean="0"/>
              <a:t>Modeling</a:t>
            </a:r>
          </a:p>
          <a:p>
            <a:pPr lvl="2"/>
            <a:r>
              <a:rPr lang="tr-TR" sz="1900" dirty="0" smtClean="0"/>
              <a:t>AMALTHEA models</a:t>
            </a:r>
          </a:p>
          <a:p>
            <a:pPr lvl="1"/>
            <a:r>
              <a:rPr lang="tr-TR" sz="2200" b="1" dirty="0" smtClean="0"/>
              <a:t>Partitioning</a:t>
            </a:r>
          </a:p>
          <a:p>
            <a:pPr lvl="2"/>
            <a:r>
              <a:rPr lang="tr-TR" sz="1900" dirty="0" smtClean="0"/>
              <a:t>ESSP, CPP</a:t>
            </a:r>
          </a:p>
          <a:p>
            <a:pPr lvl="1"/>
            <a:r>
              <a:rPr lang="tr-TR" sz="2200" b="1" dirty="0" smtClean="0"/>
              <a:t>Generating Tasks</a:t>
            </a:r>
          </a:p>
          <a:p>
            <a:pPr lvl="1"/>
            <a:r>
              <a:rPr lang="tr-TR" sz="2200" b="1" dirty="0" smtClean="0"/>
              <a:t>Mapping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2"/>
            <a:r>
              <a:rPr lang="tr-TR" sz="1900" dirty="0" smtClean="0"/>
              <a:t>Reducing computation time</a:t>
            </a:r>
          </a:p>
          <a:p>
            <a:pPr lvl="2"/>
            <a:r>
              <a:rPr lang="tr-TR" sz="1900" dirty="0" smtClean="0"/>
              <a:t>Optimization towards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app4mcen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43000"/>
            <a:ext cx="4424440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 descr="C:\Users\Mustafa\Documents\rccar\ThesisMustafa\v2\Template Thesis\content\images\app4mcdesig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583488" cy="4833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Modeling</a:t>
            </a:r>
          </a:p>
          <a:p>
            <a:pPr lvl="1"/>
            <a:r>
              <a:rPr lang="tr-TR" sz="2200" dirty="0" smtClean="0"/>
              <a:t>XML-based </a:t>
            </a:r>
            <a:r>
              <a:rPr lang="tr-TR" sz="2200" dirty="0" smtClean="0"/>
              <a:t>EMF, AMALTHEA </a:t>
            </a:r>
            <a:r>
              <a:rPr lang="tr-TR" sz="2200" dirty="0" smtClean="0"/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8" name="Picture 2" descr="C:\Users\Mustafa\Documents\rccar\ThesisMustafa\v2\Template Thesis\content\images\app4mcmod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7354664" cy="3733800"/>
          </a:xfrm>
          <a:prstGeom prst="rect">
            <a:avLst/>
          </a:prstGeom>
          <a:noFill/>
        </p:spPr>
      </p:pic>
      <p:pic>
        <p:nvPicPr>
          <p:cNvPr id="9219" name="Picture 3" descr="C:\Users\Mustafa\Documents\rccar\ThesisMustafa\v2\Template Thesis\content\images\overallmode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200"/>
            <a:ext cx="3439948" cy="321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8534399" cy="504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Industrial Use Case of Graph Theory in 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6356" y="6627168"/>
            <a:ext cx="3268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 from Robert Höttger, ESM DPS WS 2015/2016, FH Dortmund)</a:t>
            </a:r>
            <a:endParaRPr lang="tr-TR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419600"/>
            <a:ext cx="2133600" cy="21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6705600" cy="2971800"/>
          </a:xfrm>
        </p:spPr>
        <p:txBody>
          <a:bodyPr>
            <a:normAutofit fontScale="92500" lnSpcReduction="10000"/>
          </a:bodyPr>
          <a:lstStyle/>
          <a:p>
            <a:r>
              <a:rPr lang="tr-TR" sz="2000" b="1" dirty="0" smtClean="0"/>
              <a:t>Partitioning</a:t>
            </a:r>
          </a:p>
          <a:p>
            <a:pPr lvl="1"/>
            <a:r>
              <a:rPr lang="tr-TR" sz="2000" b="1" dirty="0" smtClean="0"/>
              <a:t>Options: </a:t>
            </a:r>
            <a:r>
              <a:rPr lang="tr-TR" sz="2000" dirty="0" smtClean="0"/>
              <a:t>ESSP, CPP</a:t>
            </a:r>
          </a:p>
          <a:p>
            <a:pPr lvl="1"/>
            <a:r>
              <a:rPr lang="tr-TR" sz="2000" b="1" dirty="0" smtClean="0"/>
              <a:t>ESSP:</a:t>
            </a:r>
          </a:p>
          <a:p>
            <a:pPr lvl="2"/>
            <a:r>
              <a:rPr lang="tr-TR" sz="1800" dirty="0" smtClean="0"/>
              <a:t>Greedy algorithm.</a:t>
            </a:r>
          </a:p>
          <a:p>
            <a:pPr lvl="2"/>
            <a:r>
              <a:rPr lang="tr-TR" sz="1800" dirty="0" smtClean="0"/>
              <a:t>Nodes assigned to a task that minimizes overall schedule length.</a:t>
            </a:r>
            <a:endParaRPr lang="tr-TR" sz="1800" i="1" dirty="0" smtClean="0">
              <a:solidFill>
                <a:srgbClr val="0000FF"/>
              </a:solidFill>
            </a:endParaRPr>
          </a:p>
          <a:p>
            <a:pPr lvl="1"/>
            <a:r>
              <a:rPr lang="tr-TR" sz="2000" b="1" dirty="0" smtClean="0"/>
              <a:t>CPP:</a:t>
            </a:r>
          </a:p>
          <a:p>
            <a:pPr lvl="2"/>
            <a:r>
              <a:rPr lang="tr-TR" sz="1800" dirty="0" smtClean="0"/>
              <a:t>I</a:t>
            </a:r>
            <a:r>
              <a:rPr lang="en-US" sz="1800" dirty="0" err="1" smtClean="0"/>
              <a:t>dentifies</a:t>
            </a:r>
            <a:r>
              <a:rPr lang="en-US" sz="1800" dirty="0" smtClean="0"/>
              <a:t> CP first</a:t>
            </a:r>
            <a:r>
              <a:rPr lang="tr-TR" sz="1800" dirty="0" smtClean="0"/>
              <a:t>.</a:t>
            </a:r>
          </a:p>
          <a:p>
            <a:pPr lvl="2"/>
            <a:r>
              <a:rPr lang="tr-TR" sz="1800" dirty="0" smtClean="0"/>
              <a:t>Then assigns </a:t>
            </a:r>
            <a:r>
              <a:rPr lang="en-US" sz="1800" dirty="0" smtClean="0"/>
              <a:t>tasks afterwards to an </a:t>
            </a:r>
            <a:r>
              <a:rPr lang="en-US" sz="1800" b="1" dirty="0" smtClean="0"/>
              <a:t>unbounded</a:t>
            </a:r>
            <a:r>
              <a:rPr lang="en-US" sz="1800" dirty="0" smtClean="0"/>
              <a:t> number of tasks. </a:t>
            </a:r>
            <a:endParaRPr lang="tr-T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356" y="6627168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smtClean="0"/>
              <a:t>(images from Robert Höttger, ESM DPS WS 2015/2016, FH Dortmund)</a:t>
            </a:r>
            <a:endParaRPr lang="tr-TR" sz="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572000"/>
            <a:ext cx="382489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4419600"/>
            <a:ext cx="2348911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APP4MC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05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Mapping</a:t>
            </a:r>
          </a:p>
          <a:p>
            <a:pPr lvl="1"/>
            <a:r>
              <a:rPr lang="tr-TR" sz="2200" b="1" dirty="0" smtClean="0"/>
              <a:t>Allocation of </a:t>
            </a:r>
          </a:p>
          <a:p>
            <a:pPr lvl="2"/>
            <a:r>
              <a:rPr lang="tr-TR" sz="1900" dirty="0" smtClean="0"/>
              <a:t>Tasks to cores</a:t>
            </a:r>
          </a:p>
          <a:p>
            <a:pPr lvl="2"/>
            <a:r>
              <a:rPr lang="tr-TR" sz="1900" dirty="0" smtClean="0"/>
              <a:t>Data and labels to memory</a:t>
            </a:r>
          </a:p>
          <a:p>
            <a:pPr lvl="1"/>
            <a:r>
              <a:rPr lang="tr-TR" sz="2200" b="1" dirty="0" smtClean="0"/>
              <a:t>Options:</a:t>
            </a:r>
          </a:p>
          <a:p>
            <a:pPr lvl="2"/>
            <a:r>
              <a:rPr lang="tr-TR" sz="1900" dirty="0" smtClean="0"/>
              <a:t>ILP-based, GA-based load balancing</a:t>
            </a:r>
          </a:p>
          <a:p>
            <a:pPr lvl="1"/>
            <a:r>
              <a:rPr lang="tr-TR" sz="2200" b="1" dirty="0" smtClean="0"/>
              <a:t>Goals:</a:t>
            </a:r>
          </a:p>
          <a:p>
            <a:pPr lvl="2"/>
            <a:r>
              <a:rPr lang="tr-TR" dirty="0" smtClean="0"/>
              <a:t>Reducing computation time (main concern)</a:t>
            </a:r>
          </a:p>
          <a:p>
            <a:pPr lvl="2"/>
            <a:r>
              <a:rPr lang="tr-TR" sz="1900" dirty="0" smtClean="0"/>
              <a:t>Optimization towards energy consumption</a:t>
            </a:r>
            <a:endParaRPr lang="tr-TR" b="1" dirty="0" smtClean="0"/>
          </a:p>
          <a:p>
            <a:pPr lvl="2"/>
            <a:endParaRPr lang="tr-TR" sz="1900" b="1" dirty="0" smtClean="0"/>
          </a:p>
          <a:p>
            <a:pPr lvl="1"/>
            <a:endParaRPr lang="tr-TR" sz="2200" b="1" dirty="0" smtClean="0"/>
          </a:p>
          <a:p>
            <a:pPr lvl="1"/>
            <a:endParaRPr lang="tr-TR" sz="2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572000" cy="50292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tr-TR" b="1" dirty="0" smtClean="0"/>
              <a:t>Introduction</a:t>
            </a:r>
          </a:p>
          <a:p>
            <a:pPr lvl="2"/>
            <a:r>
              <a:rPr lang="tr-TR" dirty="0" smtClean="0"/>
              <a:t>Two multi-core controllers</a:t>
            </a:r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/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>
              <a:buNone/>
            </a:pPr>
            <a:endParaRPr lang="tr-TR" dirty="0" smtClean="0"/>
          </a:p>
          <a:p>
            <a:pPr lvl="2"/>
            <a:r>
              <a:rPr lang="tr-TR" dirty="0" smtClean="0"/>
              <a:t>Apps such as:</a:t>
            </a:r>
          </a:p>
          <a:p>
            <a:pPr lvl="3"/>
            <a:r>
              <a:rPr lang="tr-TR" dirty="0" smtClean="0"/>
              <a:t>Android phone/bluetooth control, web interface front-end, Touchscreen display, Sensor applications, Image processing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447800"/>
            <a:ext cx="4423893" cy="5025542"/>
          </a:xfrm>
          <a:prstGeom prst="rect">
            <a:avLst/>
          </a:prstGeom>
          <a:noFill/>
        </p:spPr>
      </p:pic>
      <p:pic>
        <p:nvPicPr>
          <p:cNvPr id="2050" name="Picture 2" descr="C:\Users\Mustafa\Documents\rccar\ThesisMustafa\v2\Template Thesis\content\images\boar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438400"/>
            <a:ext cx="4070314" cy="2017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70866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Development Workflow</a:t>
            </a:r>
          </a:p>
          <a:p>
            <a:pPr lvl="1"/>
            <a:r>
              <a:rPr lang="tr-TR" sz="2200" dirty="0" smtClean="0"/>
              <a:t>Open-source development workflow for A4MCAR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4994" name="Picture 2" descr="C:\Users\Mustafa\Desktop\work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88" y="2590800"/>
            <a:ext cx="9106712" cy="3124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76600" y="6172200"/>
            <a:ext cx="2575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i="1" dirty="0" smtClean="0">
                <a:solidFill>
                  <a:srgbClr val="0000FF"/>
                </a:solidFill>
              </a:rPr>
              <a:t>http://mozcelikors.github.io/a4mcar</a:t>
            </a:r>
            <a:endParaRPr lang="tr-TR" sz="1200" i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733800" cy="5029200"/>
          </a:xfrm>
        </p:spPr>
        <p:txBody>
          <a:bodyPr>
            <a:normAutofit fontScale="85000" lnSpcReduction="10000"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</a:t>
            </a:r>
          </a:p>
          <a:p>
            <a:pPr lvl="2"/>
            <a:r>
              <a:rPr lang="tr-TR" b="1" dirty="0" smtClean="0"/>
              <a:t>Low-level Module</a:t>
            </a:r>
          </a:p>
          <a:p>
            <a:pPr lvl="3"/>
            <a:r>
              <a:rPr lang="tr-TR" dirty="0" smtClean="0"/>
              <a:t>XMOS xCORE eXplorerKIT</a:t>
            </a:r>
          </a:p>
          <a:p>
            <a:pPr lvl="3"/>
            <a:r>
              <a:rPr lang="tr-TR" dirty="0" smtClean="0"/>
              <a:t>4x SRF-02 Sonar Sensor</a:t>
            </a:r>
          </a:p>
          <a:p>
            <a:pPr lvl="3"/>
            <a:r>
              <a:rPr lang="tr-TR" dirty="0" smtClean="0"/>
              <a:t>TBLE-02S Speed Controller</a:t>
            </a:r>
          </a:p>
          <a:p>
            <a:pPr lvl="3"/>
            <a:r>
              <a:rPr lang="tr-TR" dirty="0" smtClean="0"/>
              <a:t>Servo Motor for Steering</a:t>
            </a:r>
          </a:p>
          <a:p>
            <a:pPr lvl="3"/>
            <a:r>
              <a:rPr lang="tr-TR" dirty="0" smtClean="0"/>
              <a:t>RN-42 Bluetooth Module</a:t>
            </a:r>
          </a:p>
          <a:p>
            <a:pPr lvl="3"/>
            <a:r>
              <a:rPr lang="tr-TR" dirty="0" smtClean="0"/>
              <a:t>Lighting Module</a:t>
            </a:r>
          </a:p>
          <a:p>
            <a:pPr lvl="2"/>
            <a:r>
              <a:rPr lang="tr-TR" b="1" dirty="0" smtClean="0"/>
              <a:t>High-level Module</a:t>
            </a:r>
          </a:p>
          <a:p>
            <a:pPr lvl="3"/>
            <a:r>
              <a:rPr lang="tr-TR" dirty="0" smtClean="0"/>
              <a:t>Raspberry Pi (Raspbian/Linux)</a:t>
            </a:r>
          </a:p>
          <a:p>
            <a:pPr lvl="3"/>
            <a:r>
              <a:rPr lang="tr-TR" dirty="0" smtClean="0"/>
              <a:t>Touchscreen Display (HDMI+SPI)</a:t>
            </a:r>
          </a:p>
          <a:p>
            <a:pPr lvl="3"/>
            <a:r>
              <a:rPr lang="tr-TR" dirty="0" smtClean="0"/>
              <a:t>Rpi Camera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43" name="Picture 3" descr="C:\Users\Mustafa\Documents\rccar\ThesisMustafa\v2\Template Thesis\content\images\hwover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636204"/>
            <a:ext cx="5410200" cy="4612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Safety Considerations</a:t>
            </a:r>
          </a:p>
          <a:p>
            <a:pPr lvl="2"/>
            <a:r>
              <a:rPr lang="tr-TR" dirty="0" smtClean="0"/>
              <a:t>Properly reverse engineering TBLE-02S Electronic Speed Controller</a:t>
            </a:r>
          </a:p>
          <a:p>
            <a:pPr lvl="2"/>
            <a:r>
              <a:rPr lang="tr-TR" dirty="0" smtClean="0"/>
              <a:t>3V to 5V logic converters (I2c-tolerant)</a:t>
            </a:r>
          </a:p>
          <a:p>
            <a:pPr lvl="2"/>
            <a:r>
              <a:rPr lang="tr-TR" dirty="0" smtClean="0"/>
              <a:t>Boards and other components are isolated by using seperate batteries. (7.2V and 5V)</a:t>
            </a:r>
          </a:p>
          <a:p>
            <a:pPr lvl="2"/>
            <a:r>
              <a:rPr lang="tr-TR" dirty="0" smtClean="0"/>
              <a:t>Isolated 5V converter</a:t>
            </a:r>
          </a:p>
          <a:p>
            <a:pPr lvl="3"/>
            <a:r>
              <a:rPr lang="tr-TR" dirty="0" smtClean="0"/>
              <a:t>Emission specification conformed</a:t>
            </a:r>
          </a:p>
          <a:p>
            <a:pPr lvl="2"/>
            <a:r>
              <a:rPr lang="tr-TR" dirty="0" smtClean="0"/>
              <a:t>Implemented proper braking for a brushed motor using a relay switch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emissionck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114799"/>
            <a:ext cx="3886200" cy="2179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2578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Hardware Schematics</a:t>
            </a:r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6" name="Picture 2" descr="C:\Users\Mustafa\Documents\rccar\ThesisMustafa\v2\Template Thesis\content\images\RCCAR_Schematic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63800"/>
            <a:ext cx="7924800" cy="439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3124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Mechanical Design</a:t>
            </a:r>
          </a:p>
          <a:p>
            <a:pPr lvl="2"/>
            <a:r>
              <a:rPr lang="tr-TR" dirty="0" smtClean="0"/>
              <a:t>.STL output from 3D design software</a:t>
            </a:r>
          </a:p>
          <a:p>
            <a:pPr lvl="2"/>
            <a:r>
              <a:rPr lang="tr-TR" dirty="0" smtClean="0"/>
              <a:t>3D printed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1266" name="Picture 2" descr="C:\Users\Mustafa\Documents\rccar\ThesisMustafa\v2\Template Thesis\content\images\mechanical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752600"/>
            <a:ext cx="5943600" cy="4405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5486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Overall Look to A4MCAR</a:t>
            </a:r>
          </a:p>
          <a:p>
            <a:pPr lvl="1"/>
            <a:r>
              <a:rPr lang="tr-TR" b="1" dirty="0" smtClean="0"/>
              <a:t>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 descr="C:\Users\Mustafa\Documents\rccar\ThesisMustafa\v2\Template Thesis\content\images\tasksovera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13" y="2438400"/>
            <a:ext cx="8723387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xmosvstradition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62200"/>
            <a:ext cx="7239000" cy="1990065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XE216Architectu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4377690"/>
            <a:ext cx="4267200" cy="24803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239000" y="3581400"/>
            <a:ext cx="190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Traditional MCU /RTOS</a:t>
            </a:r>
            <a:endParaRPr lang="tr-T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2438400"/>
            <a:ext cx="20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XMOS / xTIME Scheduler</a:t>
            </a:r>
          </a:p>
          <a:p>
            <a:r>
              <a:rPr lang="tr-TR" sz="1200" b="1" dirty="0" smtClean="0"/>
              <a:t>	</a:t>
            </a:r>
            <a:r>
              <a:rPr lang="tr-TR" sz="1200" i="1" dirty="0" smtClean="0"/>
              <a:t>Round robin</a:t>
            </a:r>
            <a:endParaRPr lang="tr-T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5181600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0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5791200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Tile 1</a:t>
            </a:r>
            <a:endParaRPr lang="tr-TR" dirty="0"/>
          </a:p>
        </p:txBody>
      </p:sp>
      <p:cxnSp>
        <p:nvCxnSpPr>
          <p:cNvPr id="14" name="Straight Connector 13"/>
          <p:cNvCxnSpPr>
            <a:stCxn id="11" idx="3"/>
          </p:cNvCxnSpPr>
          <p:nvPr/>
        </p:nvCxnSpPr>
        <p:spPr>
          <a:xfrm flipV="1">
            <a:off x="3334080" y="5334000"/>
            <a:ext cx="1085520" cy="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3281182" y="5975866"/>
            <a:ext cx="2586218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xCORE-200 16-core microcontroller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53200" y="2362200"/>
            <a:ext cx="1439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xTIME Composer</a:t>
            </a:r>
          </a:p>
        </p:txBody>
      </p:sp>
      <p:pic>
        <p:nvPicPr>
          <p:cNvPr id="6146" name="Picture 2" descr="C:\Users\Mustafa\Documents\rccar\ThesisMustafa\v2\Template Thesis\content\images\xtimecomposerwindow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199"/>
            <a:ext cx="5943600" cy="436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linuxarchitectu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438400"/>
            <a:ext cx="5919788" cy="2413000"/>
          </a:xfrm>
          <a:prstGeom prst="rect">
            <a:avLst/>
          </a:prstGeom>
          <a:noFill/>
        </p:spPr>
      </p:pic>
      <p:pic>
        <p:nvPicPr>
          <p:cNvPr id="7171" name="Picture 3" descr="C:\Users\Mustafa\Documents\rccar\ThesisMustafa\v2\Template Thesis\content\images\processlifecyc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3825875" cy="189388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0" y="2438400"/>
            <a:ext cx="1954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GNU/Linux Architecture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4343400"/>
            <a:ext cx="199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b="1" dirty="0" smtClean="0"/>
              <a:t>Process/Thread Lifecycle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4572000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i="1" dirty="0" smtClean="0"/>
              <a:t>Completely Fair Scheduling</a:t>
            </a:r>
          </a:p>
          <a:p>
            <a:r>
              <a:rPr lang="tr-TR" sz="1100" i="1" dirty="0" smtClean="0"/>
              <a:t>	(CFS)</a:t>
            </a:r>
          </a:p>
          <a:p>
            <a:pPr algn="r"/>
            <a:r>
              <a:rPr lang="tr-TR" sz="1100" i="1" dirty="0" smtClean="0"/>
              <a:t>(not Real-Time due to</a:t>
            </a:r>
          </a:p>
          <a:p>
            <a:pPr algn="r"/>
            <a:r>
              <a:rPr lang="tr-TR" sz="1100" i="1" dirty="0" smtClean="0"/>
              <a:t>Equal time slices)</a:t>
            </a:r>
            <a:endParaRPr lang="tr-T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How does Infrastructure look like?</a:t>
            </a:r>
          </a:p>
          <a:p>
            <a:pPr lvl="1"/>
            <a:r>
              <a:rPr lang="tr-TR" b="1" dirty="0" smtClean="0"/>
              <a:t>Raspberry Pi (Raspbian/Linux)</a:t>
            </a:r>
          </a:p>
          <a:p>
            <a:pPr lvl="2"/>
            <a:r>
              <a:rPr lang="tr-TR" b="1" dirty="0" smtClean="0"/>
              <a:t>Developing in Raspberry Pi</a:t>
            </a:r>
          </a:p>
          <a:p>
            <a:pPr lvl="3"/>
            <a:r>
              <a:rPr lang="tr-TR" b="1" dirty="0" smtClean="0"/>
              <a:t>SSH connection from PC</a:t>
            </a:r>
          </a:p>
          <a:p>
            <a:pPr lvl="4"/>
            <a:r>
              <a:rPr lang="tr-TR" dirty="0" smtClean="0"/>
              <a:t>PuTTy (Shell)</a:t>
            </a:r>
          </a:p>
          <a:p>
            <a:pPr lvl="4"/>
            <a:r>
              <a:rPr lang="tr-TR" dirty="0" smtClean="0"/>
              <a:t>TightVNC (Desktop)</a:t>
            </a:r>
          </a:p>
          <a:p>
            <a:pPr lvl="4"/>
            <a:r>
              <a:rPr lang="tr-TR" dirty="0" smtClean="0"/>
              <a:t>Eclipse IDE (Remote Compilation/Debugging)</a:t>
            </a:r>
          </a:p>
          <a:p>
            <a:pPr lvl="3"/>
            <a:r>
              <a:rPr lang="tr-TR" b="1" dirty="0" smtClean="0"/>
              <a:t>Editors</a:t>
            </a:r>
          </a:p>
          <a:p>
            <a:pPr lvl="4"/>
            <a:r>
              <a:rPr lang="tr-TR" dirty="0" smtClean="0"/>
              <a:t>Any GNU/Linux Terminal software</a:t>
            </a:r>
          </a:p>
          <a:p>
            <a:pPr lvl="4"/>
            <a:r>
              <a:rPr lang="tr-TR" dirty="0" smtClean="0"/>
              <a:t>Eclipse IDE</a:t>
            </a:r>
          </a:p>
          <a:p>
            <a:pPr lvl="4"/>
            <a:r>
              <a:rPr lang="tr-TR" dirty="0" smtClean="0"/>
              <a:t>Emacs (Powerful dev. Env.)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195" name="Picture 3" descr="C:\Users\Mustafa\Documents\rccar\ThesisMustafa\v2\Template Thesis\content\images\topexampl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084" y="2362200"/>
            <a:ext cx="3648267" cy="2411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7" name="Picture 3" descr="C:\Users\Mustafa\Documents\rccar\ThesisMustafa\v2\Template Thesis\content\images\fullfiletre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163" y="1676400"/>
            <a:ext cx="2434837" cy="4305300"/>
          </a:xfrm>
          <a:prstGeom prst="rect">
            <a:avLst/>
          </a:prstGeom>
          <a:noFill/>
        </p:spPr>
      </p:pic>
      <p:pic>
        <p:nvPicPr>
          <p:cNvPr id="1026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743200"/>
            <a:ext cx="66930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Acceleration/Braking</a:t>
            </a:r>
          </a:p>
          <a:p>
            <a:pPr lvl="2"/>
            <a:r>
              <a:rPr lang="tr-TR" b="1" dirty="0" smtClean="0"/>
              <a:t>PWM-based ESC drive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2"/>
            <a:r>
              <a:rPr lang="tr-TR" b="1" dirty="0" smtClean="0"/>
              <a:t>Relay-based braking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brak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8665" y="2514600"/>
            <a:ext cx="4849585" cy="2057400"/>
          </a:xfrm>
          <a:prstGeom prst="rect">
            <a:avLst/>
          </a:prstGeom>
          <a:noFill/>
        </p:spPr>
      </p:pic>
      <p:pic>
        <p:nvPicPr>
          <p:cNvPr id="2051" name="Picture 3" descr="C:\Users\Mustafa\Documents\rccar\ThesisMustafa\v2\Template Thesis\content\images\relayboa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724400"/>
            <a:ext cx="2550558" cy="2004389"/>
          </a:xfrm>
          <a:prstGeom prst="rect">
            <a:avLst/>
          </a:prstGeom>
          <a:noFill/>
        </p:spPr>
      </p:pic>
      <p:pic>
        <p:nvPicPr>
          <p:cNvPr id="2052" name="Picture 4" descr="C:\Users\Mustafa\Documents\rccar\ThesisMustafa\v2\Template Thesis\content\images\pw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4267200"/>
            <a:ext cx="3209925" cy="2202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343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Steering</a:t>
            </a:r>
          </a:p>
          <a:p>
            <a:pPr lvl="2"/>
            <a:r>
              <a:rPr lang="tr-TR" b="1" dirty="0" smtClean="0"/>
              <a:t>Servo motor</a:t>
            </a:r>
          </a:p>
          <a:p>
            <a:pPr lvl="2"/>
            <a:r>
              <a:rPr lang="tr-TR" b="1" dirty="0" smtClean="0"/>
              <a:t>Driven with PWM pulse</a:t>
            </a:r>
          </a:p>
          <a:p>
            <a:pPr lvl="3"/>
            <a:r>
              <a:rPr lang="tr-TR" dirty="0" smtClean="0"/>
              <a:t>Timer event in XMOS</a:t>
            </a:r>
          </a:p>
          <a:p>
            <a:pPr lvl="3"/>
            <a:r>
              <a:rPr lang="tr-TR" dirty="0" smtClean="0"/>
              <a:t>20ms pulse period</a:t>
            </a:r>
          </a:p>
          <a:p>
            <a:pPr lvl="3"/>
            <a:r>
              <a:rPr lang="tr-TR" dirty="0" smtClean="0"/>
              <a:t>1-1.5ms -&gt; Left side</a:t>
            </a:r>
          </a:p>
          <a:p>
            <a:pPr lvl="3"/>
            <a:r>
              <a:rPr lang="tr-TR" dirty="0" smtClean="0"/>
              <a:t>1.5ms-2.0ms -&gt; Right side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 descr="C:\Users\Mustafa\Desktop\serv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600200"/>
            <a:ext cx="3173381" cy="3109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5029200"/>
          </a:xfrm>
        </p:spPr>
        <p:txBody>
          <a:bodyPr>
            <a:normAutofit fontScale="92500" lnSpcReduction="20000"/>
          </a:bodyPr>
          <a:lstStyle/>
          <a:p>
            <a:r>
              <a:rPr lang="tr-TR" sz="2400" b="1" dirty="0" smtClean="0"/>
              <a:t>Overview</a:t>
            </a:r>
          </a:p>
          <a:p>
            <a:pPr lvl="1"/>
            <a:r>
              <a:rPr lang="tr-TR" sz="2200" b="1" dirty="0" smtClean="0"/>
              <a:t>APP4MC</a:t>
            </a:r>
          </a:p>
          <a:p>
            <a:pPr lvl="2"/>
            <a:r>
              <a:rPr lang="tr-TR" sz="1900" dirty="0" smtClean="0"/>
              <a:t>Embedded-multicore  system design platform</a:t>
            </a:r>
          </a:p>
          <a:p>
            <a:pPr lvl="2"/>
            <a:r>
              <a:rPr lang="tr-TR" sz="1900" dirty="0" smtClean="0"/>
              <a:t>Automotive domain</a:t>
            </a:r>
          </a:p>
          <a:p>
            <a:pPr lvl="2"/>
            <a:r>
              <a:rPr lang="tr-TR" sz="1900" dirty="0" smtClean="0"/>
              <a:t>Sw deployment through Sw and Hw modeling</a:t>
            </a:r>
          </a:p>
          <a:p>
            <a:pPr lvl="1"/>
            <a:r>
              <a:rPr lang="tr-TR" sz="2200" b="1" dirty="0" smtClean="0"/>
              <a:t>A4MCAR</a:t>
            </a:r>
          </a:p>
          <a:p>
            <a:pPr lvl="2"/>
            <a:r>
              <a:rPr lang="tr-TR" sz="1900" dirty="0" smtClean="0"/>
              <a:t>Demonstrator to APP4MC</a:t>
            </a:r>
          </a:p>
          <a:p>
            <a:pPr lvl="2"/>
            <a:r>
              <a:rPr lang="tr-TR" sz="1900" dirty="0" smtClean="0"/>
              <a:t>Features schedulable and traceable software</a:t>
            </a:r>
          </a:p>
          <a:p>
            <a:pPr lvl="2"/>
            <a:r>
              <a:rPr lang="tr-TR" sz="1900" dirty="0" smtClean="0"/>
              <a:t>Has many applications</a:t>
            </a:r>
          </a:p>
          <a:p>
            <a:pPr lvl="1"/>
            <a:r>
              <a:rPr lang="tr-TR" sz="2200" b="1" dirty="0" smtClean="0"/>
              <a:t>Problem and Solution</a:t>
            </a:r>
          </a:p>
          <a:p>
            <a:pPr lvl="2"/>
            <a:r>
              <a:rPr lang="tr-TR" sz="1900" dirty="0" smtClean="0"/>
              <a:t>Distribute software efficiently between cores, considering optimization goals</a:t>
            </a:r>
          </a:p>
          <a:p>
            <a:pPr lvl="2"/>
            <a:r>
              <a:rPr lang="tr-TR" sz="1900" dirty="0" smtClean="0"/>
              <a:t>As a solution, APP4MC results are evaluated and presented.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C:\Users\Mustafa\Documents\rccar\ThesisMustafa\v2\Template Thesis\content\images\a4mc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66800"/>
            <a:ext cx="3890493" cy="441960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Proximity Sensing</a:t>
            </a:r>
          </a:p>
          <a:p>
            <a:pPr lvl="2"/>
            <a:r>
              <a:rPr lang="tr-TR" b="1" dirty="0" smtClean="0"/>
              <a:t>SRF-02 Ultrasonic Sensor</a:t>
            </a:r>
          </a:p>
          <a:p>
            <a:pPr lvl="2"/>
            <a:r>
              <a:rPr lang="tr-TR" b="1" dirty="0" smtClean="0"/>
              <a:t>I2C network with 4 sensors</a:t>
            </a:r>
          </a:p>
          <a:p>
            <a:pPr lvl="2"/>
            <a:r>
              <a:rPr lang="tr-TR" b="1" dirty="0" smtClean="0"/>
              <a:t>Periodically polling information (0.2 sec)</a:t>
            </a:r>
          </a:p>
          <a:p>
            <a:pPr lvl="3"/>
            <a:r>
              <a:rPr lang="tr-TR" dirty="0" smtClean="0"/>
              <a:t>Timer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057400"/>
            <a:ext cx="3222925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876800" y="2133600"/>
            <a:ext cx="62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VCC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23622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GND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648200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SDA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48768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SCL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Light System</a:t>
            </a:r>
          </a:p>
          <a:p>
            <a:pPr lvl="2"/>
            <a:r>
              <a:rPr lang="tr-TR" dirty="0" smtClean="0"/>
              <a:t>Lighting module from Conrad</a:t>
            </a:r>
          </a:p>
          <a:p>
            <a:pPr lvl="2"/>
            <a:r>
              <a:rPr lang="tr-TR" dirty="0" smtClean="0"/>
              <a:t>PWM-driven</a:t>
            </a:r>
          </a:p>
          <a:p>
            <a:pPr lvl="2"/>
            <a:r>
              <a:rPr lang="tr-TR" dirty="0" smtClean="0"/>
              <a:t>Specified pulses are applied.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0947" y="1752600"/>
            <a:ext cx="4976911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Bluetooth Task</a:t>
            </a:r>
          </a:p>
          <a:p>
            <a:pPr lvl="2"/>
            <a:r>
              <a:rPr lang="tr-TR" b="1" dirty="0" smtClean="0"/>
              <a:t>RN-42 Bluetooth module</a:t>
            </a:r>
          </a:p>
          <a:p>
            <a:pPr lvl="2"/>
            <a:r>
              <a:rPr lang="tr-TR" b="1" dirty="0" smtClean="0"/>
              <a:t>Communicates using UART</a:t>
            </a:r>
          </a:p>
          <a:p>
            <a:pPr lvl="2"/>
            <a:r>
              <a:rPr lang="tr-TR" b="1" dirty="0" smtClean="0"/>
              <a:t>Slave mode</a:t>
            </a:r>
          </a:p>
          <a:p>
            <a:pPr lvl="2"/>
            <a:r>
              <a:rPr lang="tr-TR" b="1" dirty="0" smtClean="0"/>
              <a:t>Configuration function implemented (pwd).</a:t>
            </a:r>
          </a:p>
          <a:p>
            <a:pPr lvl="2"/>
            <a:r>
              <a:rPr lang="tr-TR" b="1" dirty="0" smtClean="0"/>
              <a:t>Events in Task:</a:t>
            </a:r>
          </a:p>
          <a:p>
            <a:pPr lvl="3"/>
            <a:r>
              <a:rPr lang="tr-TR" dirty="0" smtClean="0"/>
              <a:t>Timer event to process received command</a:t>
            </a:r>
          </a:p>
          <a:p>
            <a:pPr lvl="3"/>
            <a:r>
              <a:rPr lang="tr-TR" dirty="0" smtClean="0"/>
              <a:t>UART ready event</a:t>
            </a:r>
          </a:p>
          <a:p>
            <a:pPr lvl="3"/>
            <a:r>
              <a:rPr lang="tr-TR" dirty="0" smtClean="0"/>
              <a:t>Override command event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600200"/>
            <a:ext cx="4560887" cy="2051208"/>
          </a:xfrm>
          <a:prstGeom prst="rect">
            <a:avLst/>
          </a:prstGeom>
          <a:noFill/>
        </p:spPr>
      </p:pic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657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TCP Server Task</a:t>
            </a:r>
          </a:p>
          <a:p>
            <a:pPr lvl="2"/>
            <a:r>
              <a:rPr lang="tr-TR" b="1" dirty="0" smtClean="0"/>
              <a:t>Many concurrent tasks implement PHY driver and TCP protocol</a:t>
            </a:r>
          </a:p>
          <a:p>
            <a:pPr lvl="2"/>
            <a:r>
              <a:rPr lang="tr-TR" b="1" dirty="0" smtClean="0"/>
              <a:t>TCP Server task</a:t>
            </a:r>
          </a:p>
          <a:p>
            <a:pPr lvl="3"/>
            <a:r>
              <a:rPr lang="tr-TR" dirty="0" smtClean="0"/>
              <a:t>Periodically sends core information to HLM</a:t>
            </a:r>
          </a:p>
          <a:p>
            <a:pPr lvl="3"/>
            <a:r>
              <a:rPr lang="tr-TR" dirty="0" smtClean="0"/>
              <a:t>Receives when HLM sends a driving command 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123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7432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4191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Low-level Module Tasks</a:t>
            </a:r>
          </a:p>
          <a:p>
            <a:pPr lvl="1"/>
            <a:r>
              <a:rPr lang="tr-TR" b="1" dirty="0" smtClean="0"/>
              <a:t>Core Monitoring Task</a:t>
            </a:r>
          </a:p>
          <a:p>
            <a:pPr lvl="2"/>
            <a:r>
              <a:rPr lang="tr-TR" dirty="0" smtClean="0"/>
              <a:t>Instantiated for two seperate tiles.</a:t>
            </a:r>
          </a:p>
          <a:p>
            <a:pPr lvl="2"/>
            <a:r>
              <a:rPr lang="tr-TR" dirty="0" smtClean="0"/>
              <a:t>Timer event polls internal registers for each core to see if cores are busy</a:t>
            </a:r>
          </a:p>
          <a:p>
            <a:pPr lvl="2"/>
            <a:r>
              <a:rPr lang="tr-TR" dirty="0" smtClean="0"/>
              <a:t>Averaging over time gives reasonable core util information</a:t>
            </a:r>
          </a:p>
          <a:p>
            <a:pPr lvl="3"/>
            <a:r>
              <a:rPr lang="tr-TR" dirty="0" smtClean="0"/>
              <a:t>Counters for busy and idle cycles are used.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95400" y="6019800"/>
          <a:ext cx="4003964" cy="457200"/>
        </p:xfrm>
        <a:graphic>
          <a:graphicData uri="http://schemas.openxmlformats.org/presentationml/2006/ole">
            <p:oleObj spid="_x0000_s6146" name="Equation" r:id="rId4" imgW="3670200" imgH="419040" progId="Equation.DSMT4">
              <p:embed/>
            </p:oleObj>
          </a:graphicData>
        </a:graphic>
      </p:graphicFrame>
      <p:pic>
        <p:nvPicPr>
          <p:cNvPr id="8" name="Picture 2" descr="C:\Users\Mustafa\Documents\rccar\ThesisMustafa\v2\Template Thesis\content\images\sysmlxmostasksbrief2 (2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47982" y="1752600"/>
            <a:ext cx="4805294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rpicomponen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5749"/>
            <a:ext cx="5875732" cy="4956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Overview</a:t>
            </a:r>
          </a:p>
          <a:p>
            <a:pPr lvl="2"/>
            <a:r>
              <a:rPr lang="tr-TR" dirty="0" smtClean="0"/>
              <a:t>Schedulability and traceability (in C++ and Python)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90800"/>
            <a:ext cx="61828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0772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1. Core Reader</a:t>
            </a:r>
          </a:p>
          <a:p>
            <a:pPr lvl="2"/>
            <a:r>
              <a:rPr lang="tr-TR" dirty="0" smtClean="0"/>
              <a:t>Uses 3rd party: ‘psutil’ package from Python</a:t>
            </a:r>
          </a:p>
          <a:p>
            <a:pPr lvl="2"/>
            <a:r>
              <a:rPr lang="tr-TR" dirty="0" smtClean="0"/>
              <a:t>Logs each core utilization</a:t>
            </a:r>
          </a:p>
          <a:p>
            <a:pPr lvl="2"/>
            <a:endParaRPr lang="tr-TR" dirty="0" smtClean="0"/>
          </a:p>
          <a:p>
            <a:pPr lvl="1"/>
            <a:r>
              <a:rPr lang="tr-TR" b="1" dirty="0" smtClean="0"/>
              <a:t>2. TCP Client</a:t>
            </a:r>
          </a:p>
          <a:p>
            <a:pPr lvl="2"/>
            <a:r>
              <a:rPr lang="tr-TR" dirty="0" smtClean="0"/>
              <a:t>Uses Python’s ‘socket’ library</a:t>
            </a:r>
          </a:p>
          <a:p>
            <a:pPr lvl="2"/>
            <a:r>
              <a:rPr lang="tr-TR" dirty="0" smtClean="0"/>
              <a:t>Non-blocking receive</a:t>
            </a:r>
          </a:p>
          <a:p>
            <a:pPr lvl="2"/>
            <a:r>
              <a:rPr lang="tr-TR" dirty="0" smtClean="0"/>
              <a:t>Periodically (every 3s) </a:t>
            </a:r>
            <a:br>
              <a:rPr lang="tr-TR" dirty="0" smtClean="0"/>
            </a:br>
            <a:r>
              <a:rPr lang="tr-TR" dirty="0" smtClean="0"/>
              <a:t>transmit</a:t>
            </a:r>
          </a:p>
          <a:p>
            <a:pPr lvl="2"/>
            <a:r>
              <a:rPr lang="tr-TR" dirty="0" smtClean="0"/>
              <a:t>Uses logs to write and read </a:t>
            </a:r>
            <a:br>
              <a:rPr lang="tr-TR" dirty="0" smtClean="0"/>
            </a:br>
            <a:r>
              <a:rPr lang="tr-TR" dirty="0" smtClean="0"/>
              <a:t>infos</a:t>
            </a:r>
          </a:p>
          <a:p>
            <a:pPr lvl="2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3" descr="C:\Users\Mustafa\Documents\rccar\ThesisMustafa\v2\Template Thesis\content\images\ethernetdeploy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276600"/>
            <a:ext cx="4495799" cy="2792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0960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dirty="0" smtClean="0"/>
              <a:t>Responsible for processing HTTP requests</a:t>
            </a:r>
          </a:p>
          <a:p>
            <a:pPr lvl="2"/>
            <a:r>
              <a:rPr lang="tr-TR" dirty="0" smtClean="0"/>
              <a:t>Delivering  HTTP responses</a:t>
            </a:r>
          </a:p>
          <a:p>
            <a:pPr lvl="2"/>
            <a:r>
              <a:rPr lang="tr-TR" dirty="0" smtClean="0"/>
              <a:t>HTML, CSS, JavaScript – based web pages</a:t>
            </a:r>
          </a:p>
          <a:p>
            <a:pPr lvl="2"/>
            <a:r>
              <a:rPr lang="tr-TR" dirty="0" smtClean="0"/>
              <a:t>PHP-based server pages and databases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ser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86200"/>
            <a:ext cx="5415147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Web Front-End Design and Implementation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740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1" dirty="0" smtClean="0"/>
              <a:t>Technologies Used: </a:t>
            </a:r>
            <a:r>
              <a:rPr lang="tr-TR" dirty="0" smtClean="0"/>
              <a:t>HTML, CSS, PHP, JavaScript, AJAX, jQuery, Python</a:t>
            </a:r>
            <a:endParaRPr lang="tr-TR" dirty="0"/>
          </a:p>
        </p:txBody>
      </p:sp>
      <p:pic>
        <p:nvPicPr>
          <p:cNvPr id="82946" name="Picture 2" descr="C:\Users\Mustafa\Documents\rccar\ThesisMustafa\v2\Template Thesis\content\images\we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" y="2895600"/>
            <a:ext cx="5181600" cy="3892519"/>
          </a:xfrm>
          <a:prstGeom prst="rect">
            <a:avLst/>
          </a:prstGeom>
          <a:noFill/>
        </p:spPr>
      </p:pic>
      <p:pic>
        <p:nvPicPr>
          <p:cNvPr id="82947" name="Picture 3" descr="C:\Users\Mustafa\Documents\rccar\ThesisMustafa\v2\Template Thesis\content\images\we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895600"/>
            <a:ext cx="4592114" cy="3027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Motivations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Importance of parallel programming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algorithms, applications, and application domains.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new trends in parallel computing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Evolution of multi-core processors</a:t>
            </a:r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Model-based development</a:t>
            </a:r>
          </a:p>
          <a:p>
            <a:pPr lvl="2">
              <a:buFont typeface="Arial" pitchFamily="34" charset="0"/>
              <a:buChar char="•"/>
            </a:pPr>
            <a:r>
              <a:rPr lang="tr-TR" sz="2200" dirty="0" smtClean="0"/>
              <a:t>Developing open-source!!!</a:t>
            </a:r>
          </a:p>
          <a:p>
            <a:pPr>
              <a:buNone/>
            </a:pPr>
            <a:r>
              <a:rPr lang="tr-TR" sz="2400" b="1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638800"/>
            <a:ext cx="209059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Mustafa\Desktop\slayt_resimler\header-gliwOS_we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600200"/>
            <a:ext cx="3760787" cy="1977148"/>
          </a:xfrm>
          <a:prstGeom prst="rect">
            <a:avLst/>
          </a:prstGeom>
          <a:noFill/>
        </p:spPr>
      </p:pic>
      <p:pic>
        <p:nvPicPr>
          <p:cNvPr id="2051" name="Picture 3" descr="C:\Users\Mustafa\Desktop\eclipse-800x18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648200"/>
            <a:ext cx="3048000" cy="71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Controlling A4MCAR via Web interface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90800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3. Web Server (apache2)</a:t>
            </a:r>
          </a:p>
          <a:p>
            <a:pPr lvl="2"/>
            <a:r>
              <a:rPr lang="tr-TR" b="1" dirty="0" smtClean="0"/>
              <a:t>Core Utilization Display</a:t>
            </a:r>
          </a:p>
          <a:p>
            <a:pPr lvl="2"/>
            <a:r>
              <a:rPr lang="tr-TR" dirty="0" smtClean="0"/>
              <a:t>jqPlot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weboverallbehavi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2623098"/>
            <a:ext cx="5410200" cy="4158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4. Camera Streaming</a:t>
            </a:r>
          </a:p>
          <a:p>
            <a:pPr lvl="2"/>
            <a:r>
              <a:rPr lang="tr-TR" dirty="0" smtClean="0"/>
              <a:t>mjpg_streamer</a:t>
            </a:r>
          </a:p>
          <a:p>
            <a:pPr lvl="2"/>
            <a:r>
              <a:rPr lang="tr-TR" dirty="0" smtClean="0"/>
              <a:t>Experimental streaming for Raspicam</a:t>
            </a:r>
          </a:p>
          <a:p>
            <a:pPr lvl="2"/>
            <a:r>
              <a:rPr lang="tr-TR" dirty="0" smtClean="0"/>
              <a:t>Resolution: 640 x 480</a:t>
            </a:r>
          </a:p>
          <a:p>
            <a:pPr lvl="2"/>
            <a:r>
              <a:rPr lang="tr-TR" dirty="0" smtClean="0"/>
              <a:t>Fps : 30</a:t>
            </a:r>
          </a:p>
          <a:p>
            <a:pPr lvl="2"/>
            <a:r>
              <a:rPr lang="tr-TR" dirty="0" smtClean="0"/>
              <a:t>Bash script to start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4994" name="Picture 2" descr="C:\Users\Mustafa\Documents\rccar\ThesisMustafa\v2\Template Thesis\content\images\rpicam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124200"/>
            <a:ext cx="4343400" cy="27921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5. Dummy Loads</a:t>
            </a:r>
          </a:p>
          <a:p>
            <a:pPr lvl="2"/>
            <a:r>
              <a:rPr lang="tr-TR" dirty="0" smtClean="0"/>
              <a:t>Random matrix multiplication 1000 x 1000</a:t>
            </a:r>
          </a:p>
          <a:p>
            <a:pPr lvl="2"/>
            <a:r>
              <a:rPr lang="tr-TR" dirty="0" smtClean="0"/>
              <a:t>Different task periods 0.5s to 1.4s</a:t>
            </a:r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29000"/>
            <a:ext cx="661478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6. Dummy Graph</a:t>
            </a:r>
          </a:p>
          <a:p>
            <a:pPr lvl="2"/>
            <a:r>
              <a:rPr lang="tr-TR" dirty="0" smtClean="0"/>
              <a:t>Multi-threaded</a:t>
            </a:r>
          </a:p>
          <a:p>
            <a:pPr lvl="3"/>
            <a:r>
              <a:rPr lang="tr-TR" dirty="0" smtClean="0"/>
              <a:t>Python “threading”</a:t>
            </a:r>
          </a:p>
          <a:p>
            <a:pPr lvl="3"/>
            <a:r>
              <a:rPr lang="tr-TR" dirty="0" smtClean="0"/>
              <a:t>Each node is a thread</a:t>
            </a:r>
          </a:p>
          <a:p>
            <a:pPr lvl="2"/>
            <a:r>
              <a:rPr lang="tr-TR" dirty="0" smtClean="0"/>
              <a:t>To demonstrate “partitioning”</a:t>
            </a:r>
          </a:p>
          <a:p>
            <a:pPr lvl="2"/>
            <a:r>
              <a:rPr lang="tr-TR" dirty="0" smtClean="0"/>
              <a:t>1k = 200 x 200 matrix multiplication</a:t>
            </a:r>
          </a:p>
          <a:p>
            <a:pPr lvl="2">
              <a:buNone/>
            </a:pPr>
            <a:r>
              <a:rPr lang="tr-TR" dirty="0" smtClean="0"/>
              <a:t>        = 9 million instructions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dummygrap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905000"/>
            <a:ext cx="3558774" cy="347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7. Image Processing</a:t>
            </a:r>
          </a:p>
          <a:p>
            <a:pPr lvl="2"/>
            <a:r>
              <a:rPr lang="tr-TR" dirty="0" smtClean="0"/>
              <a:t>C++, OpenCV 2.6</a:t>
            </a:r>
          </a:p>
          <a:p>
            <a:pPr lvl="2"/>
            <a:r>
              <a:rPr lang="tr-TR" dirty="0" smtClean="0"/>
              <a:t>Traffic Cone Detection</a:t>
            </a:r>
          </a:p>
          <a:p>
            <a:pPr lvl="3"/>
            <a:r>
              <a:rPr lang="tr-TR" dirty="0" smtClean="0"/>
              <a:t>Based on contour detection</a:t>
            </a:r>
          </a:p>
          <a:p>
            <a:pPr lvl="2"/>
            <a:r>
              <a:rPr lang="tr-TR" dirty="0" smtClean="0"/>
              <a:t>When found, indicates on screen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traffic_cone_det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447800"/>
            <a:ext cx="3682848" cy="1768191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imagepro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733800"/>
            <a:ext cx="5143231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:\Users\Mustafa\Documents\rccar\ThesisMustafa\v2\Template Thesis\content\images\displaybutt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733800"/>
            <a:ext cx="5867400" cy="29956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50292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Display</a:t>
            </a:r>
          </a:p>
          <a:p>
            <a:pPr lvl="2"/>
            <a:r>
              <a:rPr lang="tr-TR" sz="1600" dirty="0" smtClean="0"/>
              <a:t>Waveshare 5” 800x480 HDMI+SPI</a:t>
            </a:r>
          </a:p>
          <a:p>
            <a:pPr lvl="3"/>
            <a:r>
              <a:rPr lang="tr-TR" sz="1400" dirty="0" smtClean="0"/>
              <a:t>installed, calibrated on Raspberry Pi.</a:t>
            </a:r>
          </a:p>
          <a:p>
            <a:pPr lvl="2"/>
            <a:r>
              <a:rPr lang="tr-TR" sz="1600" dirty="0" smtClean="0"/>
              <a:t>Python’s pygame framework used.</a:t>
            </a:r>
          </a:p>
          <a:p>
            <a:pPr lvl="2"/>
            <a:r>
              <a:rPr lang="tr-TR" sz="1600" dirty="0" smtClean="0"/>
              <a:t>Interface graphics and behavior designed.</a:t>
            </a:r>
          </a:p>
          <a:p>
            <a:pPr lvl="2"/>
            <a:r>
              <a:rPr lang="tr-TR" sz="1600" dirty="0" smtClean="0"/>
              <a:t>Multi-threaded design for touchscreen event </a:t>
            </a:r>
          </a:p>
          <a:p>
            <a:pPr lvl="2">
              <a:buNone/>
            </a:pPr>
            <a:r>
              <a:rPr lang="tr-TR" sz="1600" dirty="0" smtClean="0"/>
              <a:t>	responsiveness.</a:t>
            </a:r>
          </a:p>
          <a:p>
            <a:pPr lvl="2"/>
            <a:endParaRPr lang="tr-TR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4995" name="Picture 3" descr="C:\Users\Mustafa\Documents\rccar\ThesisMustafa\v2\Template Thesis\content\images\touschreen5in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371600"/>
            <a:ext cx="2971800" cy="27649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 descr="C:\Users\Mustafa\Documents\rccar\ThesisMustafa\v2\Template Thesis\content\images\TouchscreenProcessS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75915"/>
            <a:ext cx="5010150" cy="18820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Functionality</a:t>
            </a:r>
          </a:p>
          <a:p>
            <a:pPr lvl="3"/>
            <a:r>
              <a:rPr lang="tr-TR" sz="1600" dirty="0" smtClean="0"/>
              <a:t>Core visualization</a:t>
            </a:r>
          </a:p>
          <a:p>
            <a:pPr lvl="3"/>
            <a:r>
              <a:rPr lang="tr-TR" sz="1600" dirty="0" smtClean="0"/>
              <a:t>Average util. Display</a:t>
            </a:r>
          </a:p>
          <a:p>
            <a:pPr lvl="3"/>
            <a:r>
              <a:rPr lang="tr-TR" sz="1600" dirty="0" smtClean="0"/>
              <a:t>Process handling</a:t>
            </a:r>
          </a:p>
          <a:p>
            <a:pPr lvl="3"/>
            <a:r>
              <a:rPr lang="tr-TR" sz="1600" dirty="0" smtClean="0"/>
              <a:t>Process allocation</a:t>
            </a:r>
          </a:p>
          <a:p>
            <a:pPr lvl="3"/>
            <a:r>
              <a:rPr lang="tr-TR" sz="1600" dirty="0" smtClean="0"/>
              <a:t>Distribution selection</a:t>
            </a:r>
          </a:p>
          <a:p>
            <a:pPr lvl="3"/>
            <a:r>
              <a:rPr lang="tr-TR" sz="1600" dirty="0" smtClean="0"/>
              <a:t>Timing performance</a:t>
            </a:r>
          </a:p>
          <a:p>
            <a:pPr lvl="4"/>
            <a:r>
              <a:rPr lang="tr-TR" sz="1600" dirty="0" smtClean="0"/>
              <a:t>Shows ST</a:t>
            </a:r>
            <a:r>
              <a:rPr lang="tr-TR" sz="1200" dirty="0" smtClean="0"/>
              <a:t>avg</a:t>
            </a:r>
            <a:r>
              <a:rPr lang="tr-TR" sz="1600" dirty="0" smtClean="0"/>
              <a:t>, DM, GET, f</a:t>
            </a:r>
            <a:r>
              <a:rPr lang="tr-TR" sz="1200" dirty="0" smtClean="0"/>
              <a:t>clk</a:t>
            </a:r>
            <a:r>
              <a:rPr lang="tr-TR" sz="1600" dirty="0" smtClean="0"/>
              <a:t> etc..</a:t>
            </a:r>
          </a:p>
          <a:p>
            <a:pPr lvl="3"/>
            <a:r>
              <a:rPr lang="tr-TR" sz="1600" dirty="0" smtClean="0"/>
              <a:t>Device settings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6018" name="Picture 2" descr="C:\Users\Mustafa\Documents\rccar\ThesisMustafa\v2\Template Thesis\content\images\displa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9896" y="1295400"/>
            <a:ext cx="4204104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7772400" cy="41910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High-level Module Tasks</a:t>
            </a:r>
          </a:p>
          <a:p>
            <a:pPr lvl="1"/>
            <a:r>
              <a:rPr lang="tr-TR" b="1" dirty="0" smtClean="0"/>
              <a:t>8. Touchscreen (cont.)</a:t>
            </a:r>
          </a:p>
          <a:p>
            <a:pPr lvl="2"/>
            <a:r>
              <a:rPr lang="tr-TR" dirty="0" smtClean="0"/>
              <a:t>Efforts</a:t>
            </a:r>
          </a:p>
          <a:p>
            <a:pPr lvl="3"/>
            <a:r>
              <a:rPr lang="tr-TR" sz="1800" dirty="0" smtClean="0"/>
              <a:t>Process, thread handling library written in Python</a:t>
            </a:r>
          </a:p>
          <a:p>
            <a:pPr lvl="3"/>
            <a:r>
              <a:rPr lang="tr-TR" sz="1800" dirty="0" smtClean="0"/>
              <a:t>Thread and process names registered to kernel for tracing</a:t>
            </a:r>
          </a:p>
          <a:p>
            <a:pPr lvl="3"/>
            <a:r>
              <a:rPr lang="tr-TR" sz="1800" dirty="0" smtClean="0"/>
              <a:t>Timing info is logged for each thread.</a:t>
            </a:r>
          </a:p>
          <a:p>
            <a:pPr lvl="1">
              <a:buNone/>
            </a:pPr>
            <a:endParaRPr lang="tr-TR" b="1" dirty="0" smtClean="0"/>
          </a:p>
          <a:p>
            <a:pPr lvl="1"/>
            <a:endParaRPr lang="tr-T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2946" name="Picture 2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657599"/>
            <a:ext cx="3352800" cy="31237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67400" y="3886200"/>
            <a:ext cx="2543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(will be explained later on.)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ustafa\Documents\rccar\ThesisMustafa\v2\Template Thesis\content\images\bluetoothcomman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1219200"/>
            <a:ext cx="2362200" cy="106237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Design and Implementation of A4MCAR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7772400" cy="4191000"/>
          </a:xfrm>
        </p:spPr>
        <p:txBody>
          <a:bodyPr>
            <a:normAutofit/>
          </a:bodyPr>
          <a:lstStyle/>
          <a:p>
            <a:r>
              <a:rPr lang="tr-TR" sz="1800" b="1" dirty="0" smtClean="0"/>
              <a:t>Android Application</a:t>
            </a:r>
          </a:p>
          <a:p>
            <a:pPr lvl="1"/>
            <a:r>
              <a:rPr lang="tr-TR" sz="1800" b="1" dirty="0" smtClean="0"/>
              <a:t>Bluetooth communication</a:t>
            </a:r>
          </a:p>
          <a:p>
            <a:pPr lvl="2"/>
            <a:r>
              <a:rPr lang="tr-TR" sz="1800" dirty="0" smtClean="0"/>
              <a:t>Pairing, pwd authentication</a:t>
            </a:r>
          </a:p>
          <a:p>
            <a:pPr lvl="2"/>
            <a:r>
              <a:rPr lang="tr-TR" sz="1800" dirty="0" smtClean="0"/>
              <a:t>Connects to RN-42 module</a:t>
            </a:r>
          </a:p>
          <a:p>
            <a:pPr lvl="1"/>
            <a:r>
              <a:rPr lang="tr-TR" sz="1800" b="1" dirty="0" smtClean="0"/>
              <a:t>Implemented &amp; integrated </a:t>
            </a:r>
          </a:p>
          <a:p>
            <a:pPr lvl="1">
              <a:buNone/>
            </a:pPr>
            <a:r>
              <a:rPr lang="tr-TR" sz="1800" b="1" dirty="0" smtClean="0"/>
              <a:t>	joystick</a:t>
            </a:r>
          </a:p>
          <a:p>
            <a:pPr lvl="1"/>
            <a:r>
              <a:rPr lang="tr-TR" sz="1800" b="1" dirty="0" smtClean="0"/>
              <a:t>Used</a:t>
            </a:r>
          </a:p>
          <a:p>
            <a:pPr lvl="2"/>
            <a:r>
              <a:rPr lang="tr-TR" sz="1500" dirty="0" smtClean="0"/>
              <a:t>Android Studio, </a:t>
            </a:r>
          </a:p>
          <a:p>
            <a:pPr lvl="2"/>
            <a:r>
              <a:rPr lang="tr-TR" sz="1500" dirty="0" smtClean="0"/>
              <a:t>Java and XML languages</a:t>
            </a:r>
          </a:p>
          <a:p>
            <a:pPr lvl="1">
              <a:buNone/>
            </a:pPr>
            <a:endParaRPr lang="tr-TR" sz="1800" b="1" dirty="0" smtClean="0"/>
          </a:p>
          <a:p>
            <a:pPr lvl="1"/>
            <a:endParaRPr lang="tr-TR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3970" name="Picture 2" descr="C:\Users\Mustafa\Documents\rccar\ThesisMustafa\v2\Template Thesis\content\images\androidap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4360460"/>
            <a:ext cx="4165914" cy="2345140"/>
          </a:xfrm>
          <a:prstGeom prst="rect">
            <a:avLst/>
          </a:prstGeom>
          <a:noFill/>
        </p:spPr>
      </p:pic>
      <p:pic>
        <p:nvPicPr>
          <p:cNvPr id="83971" name="Picture 3" descr="C:\Users\Mustafa\Documents\rccar\ThesisMustafa\v2\Template Thesis\content\images\joystickpi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2209800"/>
            <a:ext cx="4527550" cy="2578506"/>
          </a:xfrm>
          <a:prstGeom prst="rect">
            <a:avLst/>
          </a:prstGeom>
          <a:noFill/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78312" y="4844807"/>
            <a:ext cx="4789488" cy="155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248400" cy="4800600"/>
          </a:xfrm>
        </p:spPr>
        <p:txBody>
          <a:bodyPr>
            <a:normAutofit fontScale="77500" lnSpcReduction="20000"/>
          </a:bodyPr>
          <a:lstStyle/>
          <a:p>
            <a:r>
              <a:rPr lang="tr-TR" sz="2400" b="1" dirty="0" smtClean="0"/>
              <a:t>Goals and Contributions of A4MCAR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/>
              <a:t>Achieving a base platform </a:t>
            </a:r>
            <a:r>
              <a:rPr lang="en-US" dirty="0" smtClean="0"/>
              <a:t>for multi-threaded and multi-process development that is schedulable and traceable</a:t>
            </a:r>
          </a:p>
          <a:p>
            <a:pPr lvl="1">
              <a:buFont typeface="Arial" pitchFamily="34" charset="0"/>
              <a:buChar char="•"/>
            </a:pPr>
            <a:r>
              <a:rPr lang="tr-TR" b="1" dirty="0" smtClean="0"/>
              <a:t> </a:t>
            </a:r>
            <a:r>
              <a:rPr lang="en-US" b="1" dirty="0" smtClean="0"/>
              <a:t>Developing scripts / tool support </a:t>
            </a:r>
            <a:r>
              <a:rPr lang="en-US" dirty="0" smtClean="0"/>
              <a:t>for several platforms including Linux for profiling, tracing and modeling in order to make demonstration with APP4MC easier.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Researching to achieve better software utilization </a:t>
            </a:r>
            <a:r>
              <a:rPr lang="en-US" dirty="0" smtClean="0"/>
              <a:t>through APP4MC in order to get lower energy consumption.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Finding out evaluation metrics and methods</a:t>
            </a:r>
            <a:r>
              <a:rPr lang="en-US" dirty="0" smtClean="0"/>
              <a:t> for parallel software evaluation using real-time and offline (using e.g. </a:t>
            </a:r>
            <a:r>
              <a:rPr lang="en-US" dirty="0" err="1" smtClean="0"/>
              <a:t>TraceCompass</a:t>
            </a:r>
            <a:r>
              <a:rPr lang="en-US" dirty="0" smtClean="0"/>
              <a:t>) approaches.</a:t>
            </a:r>
          </a:p>
          <a:p>
            <a:pPr lvl="1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b="1" dirty="0" smtClean="0"/>
              <a:t>Evaluation of several software distributions</a:t>
            </a:r>
            <a:r>
              <a:rPr lang="en-US" dirty="0" smtClean="0"/>
              <a:t> to make experiments regarding parallel software as well as to test and validate the performance of APP4MC.</a:t>
            </a:r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Contents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572000" cy="4800600"/>
          </a:xfrm>
        </p:spPr>
        <p:txBody>
          <a:bodyPr>
            <a:normAutofit/>
          </a:bodyPr>
          <a:lstStyle/>
          <a:p>
            <a:r>
              <a:rPr lang="tr-TR" sz="2000" dirty="0" smtClean="0"/>
              <a:t>Introduction</a:t>
            </a:r>
          </a:p>
          <a:p>
            <a:pPr lvl="1"/>
            <a:r>
              <a:rPr lang="tr-TR" sz="1800" dirty="0" smtClean="0"/>
              <a:t>Overview</a:t>
            </a:r>
          </a:p>
          <a:p>
            <a:pPr lvl="1"/>
            <a:r>
              <a:rPr lang="tr-TR" sz="1800" dirty="0" smtClean="0"/>
              <a:t>Problem and Solution</a:t>
            </a:r>
          </a:p>
          <a:p>
            <a:pPr lvl="1"/>
            <a:r>
              <a:rPr lang="tr-TR" sz="1800" dirty="0" smtClean="0"/>
              <a:t>Motivations</a:t>
            </a:r>
          </a:p>
          <a:p>
            <a:pPr lvl="1"/>
            <a:r>
              <a:rPr lang="tr-TR" sz="1800" dirty="0" smtClean="0"/>
              <a:t>Goals and Contributions</a:t>
            </a:r>
          </a:p>
          <a:p>
            <a:pPr lvl="1"/>
            <a:r>
              <a:rPr lang="tr-TR" sz="1800" dirty="0" smtClean="0"/>
              <a:t>Events and Publications</a:t>
            </a:r>
          </a:p>
          <a:p>
            <a:r>
              <a:rPr lang="tr-TR" sz="2000" dirty="0" smtClean="0"/>
              <a:t>Parallel Programming Basics</a:t>
            </a:r>
          </a:p>
          <a:p>
            <a:pPr lvl="1"/>
            <a:r>
              <a:rPr lang="tr-TR" sz="1800" dirty="0" smtClean="0"/>
              <a:t>Definitions</a:t>
            </a:r>
          </a:p>
          <a:p>
            <a:pPr lvl="1"/>
            <a:r>
              <a:rPr lang="tr-TR" sz="1800" dirty="0" smtClean="0"/>
              <a:t>Design Techniques</a:t>
            </a:r>
          </a:p>
          <a:p>
            <a:pPr lvl="1"/>
            <a:r>
              <a:rPr lang="tr-TR" sz="1800" dirty="0" smtClean="0"/>
              <a:t>Synchronization</a:t>
            </a:r>
          </a:p>
          <a:p>
            <a:pPr lvl="1"/>
            <a:r>
              <a:rPr lang="tr-TR" sz="1800" dirty="0" smtClean="0"/>
              <a:t>Scheduling Analysis</a:t>
            </a:r>
          </a:p>
          <a:p>
            <a:pPr lvl="1"/>
            <a:r>
              <a:rPr lang="tr-TR" sz="1800" dirty="0" smtClean="0"/>
              <a:t>Optimization</a:t>
            </a:r>
          </a:p>
          <a:p>
            <a:r>
              <a:rPr lang="tr-TR" sz="2000" dirty="0" smtClean="0"/>
              <a:t>APP4MC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43400" y="1524000"/>
            <a:ext cx="4572000" cy="5029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 and Implementation of A4MCAR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Overall Look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Development Workflow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 Infrastructure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Low-level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baseline="0" dirty="0" smtClean="0"/>
              <a:t>Web</a:t>
            </a:r>
            <a:r>
              <a:rPr lang="tr-TR" dirty="0" smtClean="0"/>
              <a:t> Interface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</a:t>
            </a:r>
            <a:r>
              <a:rPr kumimoji="0" lang="tr-TR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Tracing</a:t>
            </a:r>
            <a:endParaRPr lang="tr-TR" sz="2000" b="1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Efforts</a:t>
            </a:r>
            <a:r>
              <a:rPr kumimoji="0" lang="tr-T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Toward Software Distribution</a:t>
            </a:r>
            <a:endParaRPr kumimoji="0" lang="tr-T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tr-TR" sz="2000" dirty="0" smtClean="0"/>
              <a:t>Reducing Power Consumption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dirty="0" smtClean="0"/>
              <a:t>Distributions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Comparison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tr-TR" sz="20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7696200" cy="56388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Gathering Information</a:t>
            </a:r>
          </a:p>
          <a:p>
            <a:pPr>
              <a:buNone/>
            </a:pPr>
            <a:r>
              <a:rPr lang="tr-TR" sz="2000" b="1" dirty="0" smtClean="0"/>
              <a:t>	to Model with AMALTHEA</a:t>
            </a:r>
          </a:p>
          <a:p>
            <a:pPr lvl="1"/>
            <a:r>
              <a:rPr lang="tr-TR" sz="1800" b="1" dirty="0" smtClean="0"/>
              <a:t>Static Binary Analysis</a:t>
            </a:r>
          </a:p>
          <a:p>
            <a:pPr lvl="2"/>
            <a:r>
              <a:rPr lang="tr-TR" sz="1500" dirty="0" smtClean="0"/>
              <a:t>Without executing the code</a:t>
            </a:r>
          </a:p>
          <a:p>
            <a:pPr lvl="2"/>
            <a:r>
              <a:rPr lang="tr-TR" sz="1500" dirty="0" smtClean="0"/>
              <a:t>Instruction size (granularity) etc.</a:t>
            </a:r>
          </a:p>
          <a:p>
            <a:pPr lvl="2"/>
            <a:r>
              <a:rPr lang="tr-TR" sz="1500" dirty="0" smtClean="0"/>
              <a:t>Platform info + binary = timing estimations</a:t>
            </a:r>
          </a:p>
          <a:p>
            <a:pPr lvl="2"/>
            <a:r>
              <a:rPr lang="tr-TR" sz="1500" dirty="0" smtClean="0"/>
              <a:t>In Linux: gcc –Wall –pedantic,  objdump (disassembly), gdb, perf</a:t>
            </a:r>
          </a:p>
          <a:p>
            <a:pPr lvl="1"/>
            <a:r>
              <a:rPr lang="tr-TR" sz="1800" b="1" dirty="0" smtClean="0"/>
              <a:t>Profiling (Dynamic Analysis)</a:t>
            </a:r>
          </a:p>
          <a:p>
            <a:pPr lvl="2"/>
            <a:r>
              <a:rPr lang="tr-TR" sz="1500" dirty="0" smtClean="0"/>
              <a:t>By executing the code on real CPU</a:t>
            </a:r>
          </a:p>
          <a:p>
            <a:pPr lvl="2"/>
            <a:r>
              <a:rPr lang="tr-TR" sz="1500" dirty="0" smtClean="0"/>
              <a:t>Find events, timing, instruction information</a:t>
            </a:r>
          </a:p>
          <a:p>
            <a:pPr lvl="2"/>
            <a:r>
              <a:rPr lang="tr-TR" sz="1500" dirty="0" smtClean="0"/>
              <a:t>In Linux: gprof, perf</a:t>
            </a:r>
          </a:p>
          <a:p>
            <a:pPr lvl="1"/>
            <a:r>
              <a:rPr lang="tr-TR" sz="1800" b="1" dirty="0" smtClean="0"/>
              <a:t>Tracing</a:t>
            </a:r>
          </a:p>
          <a:p>
            <a:pPr lvl="2"/>
            <a:r>
              <a:rPr lang="tr-TR" sz="1500" dirty="0" smtClean="0"/>
              <a:t>Logging with timestamps</a:t>
            </a:r>
          </a:p>
          <a:p>
            <a:pPr lvl="2"/>
            <a:r>
              <a:rPr lang="tr-TR" sz="1500" dirty="0" smtClean="0"/>
              <a:t>Chronological information of execution</a:t>
            </a:r>
          </a:p>
          <a:p>
            <a:pPr lvl="2"/>
            <a:r>
              <a:rPr lang="tr-TR" sz="1500" dirty="0" smtClean="0"/>
              <a:t>In Linux: perf, lttng,  trace-cmd, /proc filesystem</a:t>
            </a:r>
          </a:p>
          <a:p>
            <a:pPr lvl="1"/>
            <a:r>
              <a:rPr lang="tr-TR" sz="1800" b="1" dirty="0" smtClean="0"/>
              <a:t>System Monitoring</a:t>
            </a:r>
          </a:p>
          <a:p>
            <a:pPr lvl="2"/>
            <a:r>
              <a:rPr lang="tr-TR" sz="1500" dirty="0" smtClean="0"/>
              <a:t>Monitoring events, processes, threads</a:t>
            </a:r>
          </a:p>
          <a:p>
            <a:pPr lvl="2"/>
            <a:r>
              <a:rPr lang="tr-TR" sz="1500" dirty="0" smtClean="0"/>
              <a:t>In Linux: ps, top, psutil, /proc filesystem, strace, custom scripts.</a:t>
            </a:r>
            <a:endParaRPr lang="tr-TR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Binary Analysis</a:t>
            </a:r>
          </a:p>
          <a:p>
            <a:pPr lvl="1"/>
            <a:r>
              <a:rPr lang="tr-TR" sz="1400" dirty="0" smtClean="0"/>
              <a:t>To get granularity information for AMALTHEA</a:t>
            </a:r>
          </a:p>
        </p:txBody>
      </p:sp>
      <p:pic>
        <p:nvPicPr>
          <p:cNvPr id="84994" name="Picture 2" descr="C:\Users\Mustafa\Documents\rccar\ThesisMustafa\v2\Template Thesis\content\images\xt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034540"/>
            <a:ext cx="7543800" cy="46815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1305580"/>
            <a:ext cx="3675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Non-deterministic tasks are left unexamined.</a:t>
            </a:r>
          </a:p>
          <a:p>
            <a:r>
              <a:rPr lang="tr-TR" sz="1400" i="1" dirty="0" smtClean="0"/>
              <a:t>We check disassembly in that case.</a:t>
            </a:r>
            <a:endParaRPr lang="tr-TR" sz="1400" i="1" dirty="0"/>
          </a:p>
        </p:txBody>
      </p:sp>
      <p:pic>
        <p:nvPicPr>
          <p:cNvPr id="86018" name="Picture 2" descr="C:\Users\Mustafa\Documents\rccar\ThesisMustafa\v2\Template Thesis\content\images\xtafurt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4495800"/>
            <a:ext cx="4703762" cy="2161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XMOS’s XTA Tool for System Monitoring</a:t>
            </a:r>
          </a:p>
          <a:p>
            <a:pPr lvl="1"/>
            <a:r>
              <a:rPr lang="tr-TR" sz="1400" dirty="0" smtClean="0"/>
              <a:t>To see resource consumption from binary</a:t>
            </a:r>
          </a:p>
        </p:txBody>
      </p:sp>
      <p:pic>
        <p:nvPicPr>
          <p:cNvPr id="87042" name="Picture 2" descr="C:\Users\Mustafa\Documents\rccar\ThesisMustafa\v2\Template Thesis\content\images\binaryresourceus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09800"/>
            <a:ext cx="8458200" cy="37225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5791200" cy="563880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XMOS – Developed core utilization reader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33600"/>
            <a:ext cx="5715000" cy="381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1521023"/>
            <a:ext cx="3252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i="1" dirty="0" smtClean="0"/>
              <a:t>(Unfortunately, comes with limitations)</a:t>
            </a:r>
            <a:endParaRPr lang="tr-TR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172201" y="19812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i="1" dirty="0" smtClean="0"/>
              <a:t>Only gives valid information on</a:t>
            </a:r>
          </a:p>
          <a:p>
            <a:r>
              <a:rPr lang="tr-TR" sz="1400" i="1" dirty="0" smtClean="0"/>
              <a:t>Specific kind of periodic tasks</a:t>
            </a:r>
            <a:endParaRPr lang="tr-TR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objdump for Binary Analysis of Instructions</a:t>
            </a:r>
          </a:p>
          <a:p>
            <a:pPr lvl="1"/>
            <a:r>
              <a:rPr lang="tr-TR" sz="1800" dirty="0" smtClean="0"/>
              <a:t>To see dissassembly, count instructions</a:t>
            </a:r>
          </a:p>
          <a:p>
            <a:pPr lvl="2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objdump myobject .o –S &gt; myDump.txt</a:t>
            </a:r>
          </a:p>
          <a:p>
            <a:pPr lvl="1"/>
            <a:endParaRPr lang="tr-TR" sz="1800" dirty="0" smtClean="0"/>
          </a:p>
          <a:p>
            <a:r>
              <a:rPr lang="tr-TR" sz="2000" b="1" dirty="0" smtClean="0"/>
              <a:t>Python’s dis library for Binary Analysis of Instructions</a:t>
            </a:r>
          </a:p>
          <a:p>
            <a:pPr lvl="1"/>
            <a:r>
              <a:rPr lang="tr-TR" sz="1800" dirty="0" smtClean="0"/>
              <a:t>To see dissassembly, count instructions</a:t>
            </a:r>
          </a:p>
          <a:p>
            <a:pPr lvl="2"/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import dis</a:t>
            </a:r>
          </a:p>
          <a:p>
            <a:pPr lvl="2">
              <a:buNone/>
            </a:pPr>
            <a:r>
              <a:rPr lang="tr-TR" sz="1500" dirty="0" smtClean="0">
                <a:latin typeface="Courier New" pitchFamily="49" charset="0"/>
                <a:cs typeface="Courier New" pitchFamily="49" charset="0"/>
              </a:rPr>
              <a:t>	dis.dis()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trace-cmd for tracing [Ftrace front-end]</a:t>
            </a:r>
            <a:endParaRPr lang="tr-TR" sz="1800" b="1" dirty="0" smtClean="0"/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trace-cmd record –e sched</a:t>
            </a:r>
          </a:p>
          <a:p>
            <a:r>
              <a:rPr lang="tr-TR" sz="2000" b="1" dirty="0" smtClean="0">
                <a:cs typeface="Courier New" pitchFamily="49" charset="0"/>
              </a:rPr>
              <a:t>Visualizing trace-cmd trace</a:t>
            </a:r>
          </a:p>
          <a:p>
            <a:pPr lvl="1"/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kernelshark</a:t>
            </a:r>
          </a:p>
          <a:p>
            <a:pPr lvl="1"/>
            <a:endParaRPr lang="tr-TR" sz="18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kernelsh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90800"/>
            <a:ext cx="5257800" cy="4136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tr-TR" sz="2000" b="1" dirty="0" smtClean="0"/>
              <a:t>Linux’ perf for Dynamic Analysis of Instructions and Traces</a:t>
            </a:r>
          </a:p>
          <a:p>
            <a:pPr lvl="1"/>
            <a:r>
              <a:rPr lang="tr-TR" sz="1800" b="1" dirty="0" smtClean="0"/>
              <a:t>Perf: Performance analysis tool</a:t>
            </a:r>
          </a:p>
          <a:p>
            <a:pPr lvl="2"/>
            <a:r>
              <a:rPr lang="tr-TR" sz="1500" b="1" dirty="0" smtClean="0"/>
              <a:t>Able to statisically profile entire system or individual processes</a:t>
            </a:r>
          </a:p>
          <a:p>
            <a:pPr lvl="2"/>
            <a:r>
              <a:rPr lang="tr-TR" sz="1500" b="1" dirty="0" smtClean="0"/>
              <a:t>Able to dynamically count instructions as program executes</a:t>
            </a:r>
          </a:p>
          <a:p>
            <a:pPr lvl="2"/>
            <a:r>
              <a:rPr lang="tr-TR" sz="1500" b="1" dirty="0" smtClean="0"/>
              <a:t>Able to hide overhead as much as possible</a:t>
            </a:r>
          </a:p>
          <a:p>
            <a:pPr lvl="1"/>
            <a:r>
              <a:rPr lang="tr-TR" sz="1800" b="1" dirty="0" smtClean="0"/>
              <a:t>Installing perf</a:t>
            </a:r>
          </a:p>
          <a:p>
            <a:pPr lvl="2"/>
            <a:r>
              <a:rPr lang="tr-TR" sz="1600" dirty="0" smtClean="0">
                <a:latin typeface="Courier New" pitchFamily="49" charset="0"/>
                <a:cs typeface="Courier New" pitchFamily="49" charset="0"/>
              </a:rPr>
              <a:t>apt-get install linux-tools</a:t>
            </a:r>
          </a:p>
          <a:p>
            <a:pPr lvl="1"/>
            <a:r>
              <a:rPr lang="tr-TR" sz="1800" b="1" dirty="0" smtClean="0"/>
              <a:t>Functions used in A4MCAR:</a:t>
            </a:r>
          </a:p>
          <a:p>
            <a:pPr lvl="2"/>
            <a:r>
              <a:rPr lang="tr-TR" sz="1600" dirty="0" smtClean="0"/>
              <a:t>Getting granularity of processes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instructions:u –p &lt;pid&gt; --sleep &lt;timeout&gt;</a:t>
            </a:r>
          </a:p>
          <a:p>
            <a:pPr lvl="2"/>
            <a:r>
              <a:rPr lang="tr-TR" sz="1600" dirty="0" smtClean="0"/>
              <a:t>Getting granularity of threads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stat –e --per-thread –e instructions:u –p &lt;pid&gt; -I &lt;timeout&gt;</a:t>
            </a:r>
          </a:p>
          <a:p>
            <a:pPr lvl="2"/>
            <a:r>
              <a:rPr lang="tr-TR" sz="1600" dirty="0" smtClean="0"/>
              <a:t>Recording system traces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record -- sleep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&lt;timeout&gt;</a:t>
            </a:r>
          </a:p>
          <a:p>
            <a:pPr lvl="2"/>
            <a:r>
              <a:rPr lang="tr-TR" sz="1600" dirty="0" smtClean="0"/>
              <a:t>Showing system traces </a:t>
            </a:r>
            <a:endParaRPr lang="tr-TR" sz="1600" dirty="0" smtClean="0">
              <a:latin typeface="Courier New" pitchFamily="49" charset="0"/>
              <a:cs typeface="Courier New" pitchFamily="49" charset="0"/>
            </a:endParaRPr>
          </a:p>
          <a:p>
            <a:pPr lvl="3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</a:p>
          <a:p>
            <a:pPr lvl="3"/>
            <a:r>
              <a:rPr lang="tr-TR" sz="1400" dirty="0" smtClean="0">
                <a:latin typeface="Courier New" pitchFamily="49" charset="0"/>
                <a:cs typeface="Courier New" pitchFamily="49" charset="0"/>
              </a:rPr>
              <a:t>Sudo perf sched map &gt;    trace.txt</a:t>
            </a:r>
          </a:p>
          <a:p>
            <a:pPr lvl="2"/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script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849974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Linux’ perf for Tracing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perf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sched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map &gt; trace.txt</a:t>
            </a:r>
            <a:endParaRPr lang="tr-TR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547100" cy="300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 rot="16200000">
            <a:off x="5024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CPU0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340618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CPU1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026417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CPU2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419084" y="2469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urier New" pitchFamily="49" charset="0"/>
                <a:cs typeface="Courier New" pitchFamily="49" charset="0"/>
              </a:rPr>
              <a:t>CPU3</a:t>
            </a:r>
            <a:endParaRPr lang="tr-T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4852" y="2373868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(*: Context switch, migration)</a:t>
            </a:r>
            <a:endParaRPr lang="tr-T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Introduction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 lnSpcReduction="10000"/>
          </a:bodyPr>
          <a:lstStyle/>
          <a:p>
            <a:r>
              <a:rPr lang="tr-TR" sz="2400" b="1" dirty="0" smtClean="0"/>
              <a:t>Events and Publications</a:t>
            </a:r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IDAACS ’17 Paper</a:t>
            </a:r>
            <a:r>
              <a:rPr lang="tr-TR" dirty="0" smtClean="0"/>
              <a:t> “Constrained mixed-critical parallelization for distributed heterogeneous systems”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EclipseCon conferences </a:t>
            </a:r>
            <a:r>
              <a:rPr lang="tr-TR" dirty="0" smtClean="0"/>
              <a:t>Europe 2016 IoT Day, and France 2017 Unconference.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dirty="0" smtClean="0"/>
              <a:t> Eclipse Foundation GmbH </a:t>
            </a:r>
            <a:r>
              <a:rPr lang="tr-TR" b="1" dirty="0" smtClean="0"/>
              <a:t>Hackathons</a:t>
            </a:r>
            <a:r>
              <a:rPr lang="tr-TR" dirty="0" smtClean="0"/>
              <a:t> I and II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 International Research Conference </a:t>
            </a:r>
            <a:r>
              <a:rPr lang="tr-TR" dirty="0" smtClean="0"/>
              <a:t>Dortmund 2017 Demonstration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tr-TR" b="1" dirty="0" smtClean="0"/>
              <a:t>Google Summer of Code 2017</a:t>
            </a:r>
            <a:r>
              <a:rPr lang="tr-TR" dirty="0" smtClean="0"/>
              <a:t> successful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098" name="Picture 2" descr="C:\Users\Mustafa\Documents\rccar\ThesisMustafa\v2\Template Thesis\content\images\fhidi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419600"/>
            <a:ext cx="2535238" cy="132509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5715000"/>
            <a:ext cx="34052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1066800"/>
            <a:ext cx="1582301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C:\Users\Mustafa\Desktop\slayt_resimler\ece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2743200"/>
            <a:ext cx="2200275" cy="636411"/>
          </a:xfrm>
          <a:prstGeom prst="rect">
            <a:avLst/>
          </a:prstGeom>
          <a:noFill/>
        </p:spPr>
      </p:pic>
      <p:pic>
        <p:nvPicPr>
          <p:cNvPr id="4101" name="Picture 5" descr="C:\Users\Mustafa\Desktop\slayt_resimler\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3429000"/>
            <a:ext cx="2459037" cy="729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30480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Visualizing perf traces</a:t>
            </a:r>
          </a:p>
          <a:p>
            <a:pPr lvl="1"/>
            <a:r>
              <a:rPr lang="tr-TR" sz="1800" b="1" dirty="0" smtClean="0"/>
              <a:t>Common Trace Format (CTF)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new linux-tools from a custom Linux kernel source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Built perf with libbabeltrace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perf.data &gt;&gt; ./ctf</a:t>
            </a:r>
          </a:p>
          <a:p>
            <a:pPr lvl="1"/>
            <a:r>
              <a:rPr lang="tr-TR" sz="1800" b="1" dirty="0" smtClean="0"/>
              <a:t>Eclipse TraceCompass</a:t>
            </a:r>
          </a:p>
          <a:p>
            <a:pPr lvl="1"/>
            <a:endParaRPr lang="tr-TR" sz="1800" b="1" dirty="0" smtClean="0"/>
          </a:p>
          <a:p>
            <a:r>
              <a:rPr lang="tr-TR" sz="2000" b="1" dirty="0" smtClean="0"/>
              <a:t>Custom scripts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tracecom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524000"/>
            <a:ext cx="5959501" cy="4495800"/>
          </a:xfrm>
          <a:prstGeom prst="rect">
            <a:avLst/>
          </a:prstGeom>
          <a:noFill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562600"/>
            <a:ext cx="266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Tracing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Implementations regarding evaluation metrics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4" descr="C:\Users\Mustafa\Documents\rccar\ThesisMustafa\v2\Template Thesis\content\images\a4mcartim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667000"/>
            <a:ext cx="4132199" cy="384987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280921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209800"/>
            <a:ext cx="3276600" cy="931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143000"/>
            <a:ext cx="335335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Efforts Toward Software Distribution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0198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In XMOS (xC)</a:t>
            </a:r>
          </a:p>
          <a:p>
            <a:pPr lvl="1"/>
            <a:r>
              <a:rPr lang="tr-TR" sz="1800" dirty="0" smtClean="0"/>
              <a:t>at compile-time </a:t>
            </a:r>
          </a:p>
          <a:p>
            <a:endParaRPr lang="tr-TR" sz="2000" b="1" dirty="0" smtClean="0"/>
          </a:p>
          <a:p>
            <a:endParaRPr lang="tr-TR" sz="2000" b="1" dirty="0" smtClean="0"/>
          </a:p>
          <a:p>
            <a:pPr>
              <a:buNone/>
            </a:pPr>
            <a:endParaRPr lang="tr-TR" sz="2000" b="1" dirty="0" smtClean="0"/>
          </a:p>
          <a:p>
            <a:endParaRPr lang="tr-TR" sz="2000" b="1" dirty="0" smtClean="0"/>
          </a:p>
          <a:p>
            <a:endParaRPr lang="tr-TR" sz="2000" b="1" dirty="0" smtClean="0"/>
          </a:p>
          <a:p>
            <a:r>
              <a:rPr lang="tr-TR" sz="2000" b="1" dirty="0" smtClean="0"/>
              <a:t>In Linux</a:t>
            </a:r>
          </a:p>
          <a:p>
            <a:pPr lvl="1"/>
            <a:r>
              <a:rPr lang="tr-TR" sz="1800" b="1" dirty="0" smtClean="0"/>
              <a:t>At runtime</a:t>
            </a:r>
          </a:p>
          <a:p>
            <a:pPr lvl="1"/>
            <a:endParaRPr lang="tr-TR" sz="2000" b="1" dirty="0" smtClean="0"/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3400" y="4485382"/>
            <a:ext cx="45200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For processes and threads</a:t>
            </a:r>
          </a:p>
          <a:p>
            <a:pPr lvl="1">
              <a:buFont typeface="Arial" pitchFamily="34" charset="0"/>
              <a:buChar char="•"/>
            </a:pP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 taskset –pc &lt;coreaffinity&gt; &lt;pid&gt;</a:t>
            </a:r>
          </a:p>
          <a:p>
            <a:r>
              <a:rPr lang="tr-TR" dirty="0" smtClean="0"/>
              <a:t>To handle</a:t>
            </a:r>
          </a:p>
          <a:p>
            <a:pPr lvl="1">
              <a:buFont typeface="Arial" pitchFamily="34" charset="0"/>
              <a:buChar char="•"/>
            </a:pPr>
            <a:r>
              <a:rPr lang="tr-TR" sz="1600" dirty="0" smtClean="0">
                <a:cs typeface="Courier New" pitchFamily="49" charset="0"/>
              </a:rPr>
              <a:t> bash and python scripts execute functions.</a:t>
            </a:r>
            <a:endParaRPr lang="tr-TR" sz="2400" dirty="0">
              <a:cs typeface="Courier New" pitchFamily="49" charset="0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57400"/>
            <a:ext cx="6275388" cy="18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10800000" flipV="1">
            <a:off x="2971800" y="27432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048000" y="2971800"/>
            <a:ext cx="1143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38600" y="2590800"/>
            <a:ext cx="20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(combinable tasks)</a:t>
            </a:r>
            <a:endParaRPr lang="tr-TR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5181600" y="5562600"/>
            <a:ext cx="838200" cy="9906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.a4p file</a:t>
            </a:r>
            <a:endParaRPr lang="tr-TR" dirty="0"/>
          </a:p>
        </p:txBody>
      </p:sp>
      <p:sp>
        <p:nvSpPr>
          <p:cNvPr id="19" name="Rectangle 18"/>
          <p:cNvSpPr/>
          <p:nvPr/>
        </p:nvSpPr>
        <p:spPr>
          <a:xfrm>
            <a:off x="381000" y="5505271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[COREDEF_LIST_APP4MC]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Xtightvnc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mjpg_streamer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Task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touchscreen_display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0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Assign Thread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Thread_UpdateCoreUsageInfo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 Core 2</a:t>
            </a: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tr-TR" sz="1200" dirty="0" smtClean="0">
                <a:latin typeface="Courier New" pitchFamily="49" charset="0"/>
                <a:cs typeface="Courier New" pitchFamily="49" charset="0"/>
              </a:rPr>
            </a:br>
            <a:r>
              <a:rPr lang="tr-TR" sz="1200" dirty="0" smtClean="0">
                <a:latin typeface="Courier New" pitchFamily="49" charset="0"/>
                <a:cs typeface="Courier New" pitchFamily="49" charset="0"/>
              </a:rPr>
              <a:t>....</a:t>
            </a:r>
            <a:endParaRPr lang="tr-T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81800" y="5410200"/>
            <a:ext cx="13716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Main</a:t>
            </a:r>
          </a:p>
          <a:p>
            <a:pPr algn="ctr"/>
            <a:r>
              <a:rPr lang="tr-TR" dirty="0" smtClean="0"/>
              <a:t>Process</a:t>
            </a:r>
            <a:endParaRPr lang="tr-TR" dirty="0"/>
          </a:p>
        </p:txBody>
      </p:sp>
      <p:cxnSp>
        <p:nvCxnSpPr>
          <p:cNvPr id="22" name="Straight Arrow Connector 21"/>
          <p:cNvCxnSpPr>
            <a:stCxn id="18" idx="0"/>
            <a:endCxn id="20" idx="1"/>
          </p:cNvCxnSpPr>
          <p:nvPr/>
        </p:nvCxnSpPr>
        <p:spPr>
          <a:xfrm>
            <a:off x="6019800" y="60579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</p:cNvCxnSpPr>
          <p:nvPr/>
        </p:nvCxnSpPr>
        <p:spPr>
          <a:xfrm flipV="1">
            <a:off x="8153400" y="5638800"/>
            <a:ext cx="3810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29600" y="5130225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smtClean="0"/>
              <a:t>Executes</a:t>
            </a:r>
          </a:p>
          <a:p>
            <a:r>
              <a:rPr lang="tr-TR" sz="1600" dirty="0" smtClean="0"/>
              <a:t>taskset</a:t>
            </a:r>
            <a:endParaRPr lang="tr-TR" sz="1600" dirty="0"/>
          </a:p>
        </p:txBody>
      </p:sp>
      <p:sp>
        <p:nvSpPr>
          <p:cNvPr id="26" name="Rectangle 25"/>
          <p:cNvSpPr/>
          <p:nvPr/>
        </p:nvSpPr>
        <p:spPr>
          <a:xfrm>
            <a:off x="6858000" y="40386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Class</a:t>
            </a:r>
          </a:p>
          <a:p>
            <a:pPr algn="ctr"/>
            <a:r>
              <a:rPr lang="tr-TR" dirty="0" smtClean="0"/>
              <a:t>‘aprocess’</a:t>
            </a:r>
            <a:endParaRPr lang="tr-TR" dirty="0"/>
          </a:p>
        </p:txBody>
      </p:sp>
      <p:cxnSp>
        <p:nvCxnSpPr>
          <p:cNvPr id="29" name="Straight Arrow Connector 28"/>
          <p:cNvCxnSpPr>
            <a:stCxn id="26" idx="2"/>
            <a:endCxn id="20" idx="0"/>
          </p:cNvCxnSpPr>
          <p:nvPr/>
        </p:nvCxnSpPr>
        <p:spPr>
          <a:xfrm rot="5400000">
            <a:off x="7162800" y="5105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57150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Reducing Power Consumption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Underclocking</a:t>
            </a:r>
          </a:p>
          <a:p>
            <a:pPr lvl="1"/>
            <a:r>
              <a:rPr lang="tr-TR" sz="1800" dirty="0" smtClean="0"/>
              <a:t>cpufrequtils (in Linux)</a:t>
            </a:r>
          </a:p>
          <a:p>
            <a:pPr lvl="1"/>
            <a:r>
              <a:rPr lang="tr-TR" sz="1800" dirty="0" smtClean="0"/>
              <a:t>core frequency registers (in XMOS)</a:t>
            </a:r>
          </a:p>
          <a:p>
            <a:r>
              <a:rPr lang="tr-TR" sz="2000" b="1" dirty="0" smtClean="0"/>
              <a:t>Dynamic Voltage and Frequency Scaling (DVFS)</a:t>
            </a:r>
          </a:p>
          <a:p>
            <a:pPr lvl="1"/>
            <a:r>
              <a:rPr lang="tr-TR" sz="1800" dirty="0" smtClean="0"/>
              <a:t>cpufrequtils</a:t>
            </a:r>
          </a:p>
          <a:p>
            <a:r>
              <a:rPr lang="tr-TR" sz="2000" b="1" dirty="0" smtClean="0"/>
              <a:t>Active Energy Consumption (AEC) modes</a:t>
            </a:r>
          </a:p>
          <a:p>
            <a:pPr lvl="1"/>
            <a:r>
              <a:rPr lang="tr-TR" sz="1800" dirty="0" smtClean="0"/>
              <a:t>halting a core when non-used</a:t>
            </a:r>
          </a:p>
          <a:p>
            <a:endParaRPr lang="tr-TR" sz="2000" dirty="0" smtClean="0">
              <a:cs typeface="Courier New" pitchFamily="49" charset="0"/>
            </a:endParaRPr>
          </a:p>
          <a:p>
            <a:pPr lvl="2"/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91138" name="Picture 2" descr="C:\Users\Mustafa\Documents\rccar\ThesisMustafa\v2\Template Thesis\content\images\xs1energ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962400"/>
            <a:ext cx="2799431" cy="2582862"/>
          </a:xfrm>
          <a:prstGeom prst="rect">
            <a:avLst/>
          </a:prstGeom>
          <a:noFill/>
        </p:spPr>
      </p:pic>
      <p:pic>
        <p:nvPicPr>
          <p:cNvPr id="91139" name="Picture 3" descr="C:\Users\Mustafa\Documents\rccar\ThesisMustafa\v2\Template Thesis\content\images\dvfsexplan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3962400"/>
            <a:ext cx="3657600" cy="2682896"/>
          </a:xfrm>
          <a:prstGeom prst="rect">
            <a:avLst/>
          </a:prstGeom>
          <a:noFill/>
        </p:spPr>
      </p:pic>
      <p:pic>
        <p:nvPicPr>
          <p:cNvPr id="91140" name="Picture 4" descr="C:\Users\Mustafa\Desktop\pce-instruments-clamp-meter-pce-pcm-1-60684_5444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1295400"/>
            <a:ext cx="2588315" cy="261937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324600" y="762000"/>
            <a:ext cx="2543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We used a Clamp Meter</a:t>
            </a:r>
          </a:p>
          <a:p>
            <a:r>
              <a:rPr lang="tr-TR" dirty="0" smtClean="0"/>
              <a:t>to measure current</a:t>
            </a:r>
            <a:endParaRPr lang="tr-TR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3429000" y="19034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3400" y="1718846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i="1" dirty="0" smtClean="0"/>
              <a:t>used</a:t>
            </a:r>
            <a:endParaRPr lang="tr-T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tr-TR" sz="2000" b="1" dirty="0" smtClean="0">
                <a:cs typeface="Courier New" pitchFamily="49" charset="0"/>
              </a:rPr>
              <a:t>Limitations and Constrains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Non-exact model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Profiling errors and overheads (perf), System overheads (5%), Invisible OS elements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Sporadic activations are not allowed in APP4MC. Therefore, assumptions are involved.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Strict dependencies in APP4MC’s Partitioning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OS does not ensure dependencies, while APP4MC ensures it.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More dependency-loose bin-packing algorithms are now being developed.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Static scheduling approach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APP4MC -&gt; static scheduling approach,  OS -&gt; dynamic scheduling, migration involved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XMOS hardware and tooling limitations</a:t>
            </a:r>
            <a:endParaRPr lang="tr-TR" sz="1500" dirty="0" smtClean="0">
              <a:cs typeface="Courier New" pitchFamily="49" charset="0"/>
            </a:endParaRPr>
          </a:p>
          <a:p>
            <a:pPr lvl="2"/>
            <a:r>
              <a:rPr lang="tr-TR" sz="1500" dirty="0" smtClean="0">
                <a:cs typeface="Courier New" pitchFamily="49" charset="0"/>
              </a:rPr>
              <a:t>Unresolvable sections of code.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Disassembly counting involved.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Core Utilization tracing using registers are only valid for periodic tasks, and are non-exact.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XMOS Application Functionality vs Transparency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Using third party libraries make it harder to have a traceable, distributable system.</a:t>
            </a:r>
          </a:p>
          <a:p>
            <a:pPr lvl="1"/>
            <a:r>
              <a:rPr lang="tr-TR" sz="1800" dirty="0" smtClean="0">
                <a:cs typeface="Courier New" pitchFamily="49" charset="0"/>
              </a:rPr>
              <a:t>Load-balancing limitations of APP4MC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Partitioning algorithms use activation-dependent grouping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Mapping algorithms focuses on reducing max. Computation time.</a:t>
            </a:r>
          </a:p>
          <a:p>
            <a:pPr lvl="2"/>
            <a:r>
              <a:rPr lang="tr-TR" sz="1500" dirty="0" smtClean="0">
                <a:cs typeface="Courier New" pitchFamily="49" charset="0"/>
              </a:rPr>
              <a:t>New approaches will consider n-stage algorithms to also consider load-balancing.</a:t>
            </a:r>
          </a:p>
          <a:p>
            <a:pPr lvl="1"/>
            <a:endParaRPr lang="tr-TR" sz="1800" dirty="0" smtClean="0">
              <a:cs typeface="Courier New" pitchFamily="49" charset="0"/>
            </a:endParaRPr>
          </a:p>
          <a:p>
            <a:pPr lvl="1"/>
            <a:endParaRPr lang="tr-TR" sz="18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50292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Low-Level Module Results</a:t>
            </a:r>
          </a:p>
          <a:p>
            <a:r>
              <a:rPr lang="tr-TR" sz="2000" b="1" dirty="0" smtClean="0"/>
              <a:t>Evaluation goal: To fit xCORE applications into APP4MC scope</a:t>
            </a:r>
          </a:p>
          <a:p>
            <a:pPr lvl="1"/>
            <a:r>
              <a:rPr lang="tr-TR" sz="1800" dirty="0" smtClean="0"/>
              <a:t>Parallelization goal = # of cores required exceeded.</a:t>
            </a:r>
          </a:p>
          <a:p>
            <a:pPr lvl="1"/>
            <a:r>
              <a:rPr lang="tr-TR" sz="1800" dirty="0" smtClean="0"/>
              <a:t>Approach = periodic tasks are distributed, sporadic tasks are left undistributed.</a:t>
            </a:r>
          </a:p>
          <a:p>
            <a:pPr lvl="1"/>
            <a:r>
              <a:rPr lang="tr-TR" sz="1800" dirty="0" smtClean="0"/>
              <a:t>For evaluation GET and ST</a:t>
            </a:r>
            <a:r>
              <a:rPr lang="tr-TR" sz="1600" dirty="0" smtClean="0"/>
              <a:t>avg</a:t>
            </a:r>
            <a:r>
              <a:rPr lang="tr-TR" sz="1800" dirty="0" smtClean="0"/>
              <a:t> is calculated, Avg.Util is observed.</a:t>
            </a:r>
          </a:p>
          <a:p>
            <a:pPr lvl="1">
              <a:buNone/>
            </a:pPr>
            <a:endParaRPr lang="tr-TR" sz="1800" dirty="0" smtClean="0"/>
          </a:p>
          <a:p>
            <a:pPr lvl="1"/>
            <a:r>
              <a:rPr lang="tr-TR" sz="1800" dirty="0" smtClean="0"/>
              <a:t>For XMOS, APP4MC model needs to be constrained.</a:t>
            </a:r>
          </a:p>
          <a:p>
            <a:pPr lvl="2"/>
            <a:r>
              <a:rPr lang="tr-TR" sz="1500" dirty="0" smtClean="0"/>
              <a:t>i.e. Sporadic tasks are not distributed.</a:t>
            </a:r>
          </a:p>
          <a:p>
            <a:pPr lvl="2"/>
            <a:r>
              <a:rPr lang="tr-TR" sz="1500" dirty="0" smtClean="0"/>
              <a:t>i.e. Functional  runnables need to be grouped together.</a:t>
            </a:r>
          </a:p>
          <a:p>
            <a:pPr lvl="2"/>
            <a:r>
              <a:rPr lang="tr-TR" sz="1500" dirty="0" smtClean="0"/>
              <a:t>Otherwise the functionality issues are observed in the distribution execution.</a:t>
            </a:r>
          </a:p>
          <a:p>
            <a:pPr lvl="1"/>
            <a:r>
              <a:rPr lang="tr-TR" sz="1800" dirty="0" smtClean="0"/>
              <a:t>Constrained model gave better timing performance.</a:t>
            </a:r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181600"/>
            <a:ext cx="5284788" cy="93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>
          <a:xfrm rot="10800000">
            <a:off x="6553201" y="5637211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86600" y="548342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smtClean="0"/>
              <a:t>Stability problems</a:t>
            </a:r>
            <a:endParaRPr lang="tr-T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Set-up &amp; Distributions</a:t>
            </a:r>
          </a:p>
          <a:p>
            <a:pPr lvl="1"/>
            <a:r>
              <a:rPr lang="tr-TR" sz="1800" dirty="0" smtClean="0"/>
              <a:t>ESSP, 10 partitions, GA</a:t>
            </a:r>
            <a:endParaRPr lang="tr-TR" sz="1200" dirty="0" smtClean="0">
              <a:cs typeface="Courier New" pitchFamily="49" charset="0"/>
            </a:endParaRP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8066" name="Picture 2" descr="C:\Users\Mustafa\Documents\rccar\ThesisMustafa\v2\Template Thesis\content\images\mappingut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8305800" cy="42066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600200"/>
            <a:ext cx="7162800" cy="51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Comparison &amp;Evaluation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6018" name="Picture 2" descr="C:\Users\Mustafa\Documents\rccar\ThesisMustafa\v2\Template Thesis\content\images\traceswStrea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806" y="1828800"/>
            <a:ext cx="7401594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371600"/>
            <a:ext cx="6324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Traces (from Eclipse TraceCompass)</a:t>
            </a:r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pic>
        <p:nvPicPr>
          <p:cNvPr id="87042" name="Picture 2" descr="C:\Users\Mustafa\Documents\rccar\ThesisMustafa\v2\Template Thesis\content\images\tracesAvgStre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7467600" cy="48348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Basics</a:t>
            </a:r>
          </a:p>
          <a:p>
            <a:pPr lvl="1"/>
            <a:r>
              <a:rPr lang="tr-TR" sz="2200" dirty="0" smtClean="0"/>
              <a:t>Runnable</a:t>
            </a:r>
          </a:p>
          <a:p>
            <a:pPr lvl="1"/>
            <a:r>
              <a:rPr lang="tr-TR" sz="2200" dirty="0" smtClean="0"/>
              <a:t>Process</a:t>
            </a:r>
          </a:p>
          <a:p>
            <a:pPr lvl="1"/>
            <a:r>
              <a:rPr lang="tr-TR" sz="2200" dirty="0" smtClean="0"/>
              <a:t>Thread</a:t>
            </a:r>
          </a:p>
          <a:p>
            <a:pPr lvl="1"/>
            <a:r>
              <a:rPr lang="tr-TR" sz="2200" dirty="0" smtClean="0"/>
              <a:t>Process vs Thread</a:t>
            </a:r>
            <a:endParaRPr lang="tr-TR" sz="2400" dirty="0" smtClean="0"/>
          </a:p>
          <a:p>
            <a:r>
              <a:rPr lang="tr-TR" sz="2400" b="1" dirty="0" smtClean="0"/>
              <a:t>Design Techniques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 descr="C:\Users\Mustafa\Documents\rccar\ThesisMustafa\v2\Template Thesis\content\images\designtechniqu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228493"/>
            <a:ext cx="5486401" cy="26295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Results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181600"/>
          </a:xfrm>
        </p:spPr>
        <p:txBody>
          <a:bodyPr>
            <a:normAutofit/>
          </a:bodyPr>
          <a:lstStyle/>
          <a:p>
            <a:r>
              <a:rPr lang="tr-TR" sz="2000" b="1" dirty="0" smtClean="0"/>
              <a:t>HL Evaluation Methodology</a:t>
            </a:r>
          </a:p>
          <a:p>
            <a:r>
              <a:rPr lang="tr-TR" sz="2000" b="1" dirty="0" smtClean="0"/>
              <a:t>Evaluation Goal: To compare APP4MC with OS-based performance</a:t>
            </a:r>
          </a:p>
          <a:p>
            <a:pPr lvl="1"/>
            <a:r>
              <a:rPr lang="tr-TR" sz="1800" dirty="0" smtClean="0"/>
              <a:t>Four distributions are created and evaluated, each having different set of processes and threads.</a:t>
            </a:r>
          </a:p>
          <a:p>
            <a:pPr lvl="1"/>
            <a:r>
              <a:rPr lang="tr-TR" sz="1800" dirty="0" smtClean="0"/>
              <a:t>Core-affinities are compared: OS, Sequential, APP4MC</a:t>
            </a:r>
          </a:p>
          <a:p>
            <a:pPr lvl="1"/>
            <a:r>
              <a:rPr lang="tr-TR" sz="1800" dirty="0" smtClean="0"/>
              <a:t>Evaluation metrics involve:    ST</a:t>
            </a:r>
            <a:r>
              <a:rPr lang="tr-TR" sz="1600" dirty="0" smtClean="0"/>
              <a:t>avg, </a:t>
            </a:r>
            <a:r>
              <a:rPr lang="tr-TR" sz="1800" dirty="0" smtClean="0"/>
              <a:t>GET, DLM, U, I</a:t>
            </a:r>
            <a:r>
              <a:rPr lang="tr-TR" sz="1200" dirty="0" smtClean="0"/>
              <a:t>DD</a:t>
            </a:r>
            <a:endParaRPr lang="tr-TR" sz="1800" dirty="0" smtClean="0"/>
          </a:p>
          <a:p>
            <a:r>
              <a:rPr lang="tr-TR" sz="2000" b="1" dirty="0" smtClean="0"/>
              <a:t>Observed Results</a:t>
            </a:r>
          </a:p>
          <a:p>
            <a:pPr lvl="1"/>
            <a:r>
              <a:rPr lang="tr-TR" sz="1800" dirty="0" smtClean="0"/>
              <a:t>In three distributions, timing performance OS &gt; APP4MC &gt; Sequential</a:t>
            </a:r>
          </a:p>
          <a:p>
            <a:pPr lvl="2"/>
            <a:r>
              <a:rPr lang="tr-TR" sz="1500" dirty="0" smtClean="0"/>
              <a:t>In one distribution, APP4MC &gt; OS &gt; Sequential</a:t>
            </a:r>
          </a:p>
          <a:p>
            <a:pPr lvl="2"/>
            <a:r>
              <a:rPr lang="tr-TR" sz="1500" dirty="0" smtClean="0"/>
              <a:t>So, </a:t>
            </a:r>
            <a:r>
              <a:rPr lang="tr-TR" sz="1500" b="1" dirty="0" smtClean="0"/>
              <a:t>achieving better performance with APP4MC is possible</a:t>
            </a:r>
            <a:r>
              <a:rPr lang="tr-TR" sz="1500" dirty="0" smtClean="0"/>
              <a:t>, but not guaranteed.</a:t>
            </a:r>
          </a:p>
          <a:p>
            <a:pPr lvl="1"/>
            <a:r>
              <a:rPr lang="tr-TR" sz="1800" dirty="0" smtClean="0"/>
              <a:t>APP4MC results improve power cons. very slightly as opposed to OS.</a:t>
            </a:r>
          </a:p>
          <a:p>
            <a:pPr lvl="2"/>
            <a:r>
              <a:rPr lang="tr-TR" sz="1500" dirty="0" smtClean="0"/>
              <a:t>Lesser context-switching in APP4MC.</a:t>
            </a:r>
          </a:p>
          <a:p>
            <a:pPr lvl="2"/>
            <a:r>
              <a:rPr lang="tr-TR" sz="1500" dirty="0" smtClean="0"/>
              <a:t>OS-based distribution involves fluctiations in power consumption.</a:t>
            </a:r>
          </a:p>
          <a:p>
            <a:pPr lvl="1"/>
            <a:r>
              <a:rPr lang="tr-TR" sz="1800" dirty="0" smtClean="0"/>
              <a:t>Power cons. (Underclocking + Downvoltage) &gt; (Undercloking only)</a:t>
            </a:r>
          </a:p>
          <a:p>
            <a:pPr lvl="1"/>
            <a:r>
              <a:rPr lang="tr-TR" sz="1800" dirty="0" smtClean="0"/>
              <a:t>Huge stability problems in Sequential distribution</a:t>
            </a:r>
          </a:p>
          <a:p>
            <a:pPr lvl="1"/>
            <a:endParaRPr lang="tr-TR" sz="1800" dirty="0" smtClean="0"/>
          </a:p>
          <a:p>
            <a:pPr lvl="1"/>
            <a:endParaRPr lang="tr-TR" sz="1800" b="1" dirty="0" smtClean="0"/>
          </a:p>
          <a:p>
            <a:pPr lvl="1"/>
            <a:endParaRPr lang="tr-TR" sz="1800" dirty="0" smtClean="0"/>
          </a:p>
          <a:p>
            <a:pPr lvl="1">
              <a:buNone/>
            </a:pPr>
            <a:endParaRPr lang="tr-TR" sz="1800" dirty="0" smtClean="0"/>
          </a:p>
          <a:p>
            <a:endParaRPr lang="tr-TR" sz="2000" dirty="0" smtClean="0"/>
          </a:p>
          <a:p>
            <a:endParaRPr lang="tr-TR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48400" y="6019800"/>
            <a:ext cx="121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Reasoning</a:t>
            </a:r>
            <a:endParaRPr lang="tr-TR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43800" y="62484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Conclusions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257800"/>
          </a:xfrm>
        </p:spPr>
        <p:txBody>
          <a:bodyPr>
            <a:noAutofit/>
          </a:bodyPr>
          <a:lstStyle/>
          <a:p>
            <a:r>
              <a:rPr lang="tr-TR" sz="1800" b="1" dirty="0" smtClean="0"/>
              <a:t>Reasoning &amp; Conclusion</a:t>
            </a:r>
          </a:p>
          <a:p>
            <a:pPr lvl="1"/>
            <a:r>
              <a:rPr lang="tr-TR" sz="1600" dirty="0" smtClean="0"/>
              <a:t>A4MCAR has its limitations,</a:t>
            </a:r>
          </a:p>
          <a:p>
            <a:pPr lvl="2"/>
            <a:r>
              <a:rPr lang="tr-TR" sz="1200" dirty="0" smtClean="0"/>
              <a:t>System overheads, profiling overheads, non-exact model, not-so fine-grained runnables.</a:t>
            </a:r>
          </a:p>
          <a:p>
            <a:pPr lvl="1"/>
            <a:r>
              <a:rPr lang="tr-TR" sz="1600" dirty="0" smtClean="0"/>
              <a:t>APP4MC is real-time and ensures causal order.</a:t>
            </a:r>
          </a:p>
          <a:p>
            <a:pPr lvl="2"/>
            <a:r>
              <a:rPr lang="tr-TR" sz="1200" dirty="0" smtClean="0"/>
              <a:t>CFS -&gt; very fair, therefore non real-time. </a:t>
            </a:r>
          </a:p>
          <a:p>
            <a:pPr lvl="2"/>
            <a:r>
              <a:rPr lang="tr-TR" sz="1200" dirty="0" smtClean="0"/>
              <a:t>Using RT patch (preemptRT) in Linux is a solution.</a:t>
            </a:r>
          </a:p>
          <a:p>
            <a:pPr lvl="2"/>
            <a:r>
              <a:rPr lang="tr-TR" sz="1200" dirty="0" smtClean="0"/>
              <a:t>Also, OS does not ensure causal order.</a:t>
            </a:r>
          </a:p>
          <a:p>
            <a:pPr lvl="1"/>
            <a:r>
              <a:rPr lang="tr-TR" sz="1600" dirty="0" smtClean="0"/>
              <a:t>APP4MC targets model-based development for industry applications.</a:t>
            </a:r>
          </a:p>
          <a:p>
            <a:pPr lvl="2"/>
            <a:r>
              <a:rPr lang="tr-TR" sz="1200" dirty="0" smtClean="0"/>
              <a:t>Static scheduling is not the best way to approach Linux systems without low-level RTOS solns.</a:t>
            </a:r>
          </a:p>
          <a:p>
            <a:pPr lvl="1"/>
            <a:r>
              <a:rPr lang="tr-TR" sz="1600" dirty="0" smtClean="0"/>
              <a:t>APP4MC targets more fine-grained, lower-level, higher-scale systems.</a:t>
            </a:r>
          </a:p>
          <a:p>
            <a:pPr lvl="2"/>
            <a:r>
              <a:rPr lang="tr-TR" sz="1200" dirty="0" smtClean="0"/>
              <a:t>In our app, we use process/threads as runnables.</a:t>
            </a:r>
          </a:p>
          <a:p>
            <a:pPr lvl="1"/>
            <a:r>
              <a:rPr lang="tr-TR" sz="1600" dirty="0" smtClean="0"/>
              <a:t>APP4MC’s partitioning only concerned about load-balancing when activation periods are the same.</a:t>
            </a:r>
          </a:p>
          <a:p>
            <a:pPr lvl="1"/>
            <a:r>
              <a:rPr lang="tr-TR" sz="1600" dirty="0" smtClean="0"/>
              <a:t>APP4MC is in development stage,</a:t>
            </a:r>
          </a:p>
          <a:p>
            <a:pPr lvl="2"/>
            <a:r>
              <a:rPr lang="tr-TR" sz="1200" dirty="0" smtClean="0"/>
              <a:t>Non dependency-dependent algorithms are being developed.</a:t>
            </a:r>
          </a:p>
          <a:p>
            <a:pPr lvl="2"/>
            <a:r>
              <a:rPr lang="tr-TR" sz="1200" dirty="0" smtClean="0"/>
              <a:t>N-stage genetic algorithms are being studied for load balanding (as opposed to willy nilly distr.)</a:t>
            </a:r>
          </a:p>
          <a:p>
            <a:pPr lvl="2"/>
            <a:r>
              <a:rPr lang="tr-TR" sz="1200" dirty="0" smtClean="0"/>
              <a:t>Not able to work when threads are sporadically activated.</a:t>
            </a:r>
            <a:endParaRPr lang="tr-TR" sz="1600" dirty="0" smtClean="0"/>
          </a:p>
          <a:p>
            <a:pPr lvl="1"/>
            <a:r>
              <a:rPr lang="tr-TR" sz="1600" dirty="0" smtClean="0"/>
              <a:t>APP4MC focuses on ideal vision of embedded computing</a:t>
            </a:r>
          </a:p>
          <a:p>
            <a:pPr lvl="2"/>
            <a:r>
              <a:rPr lang="tr-TR" sz="1200" dirty="0" smtClean="0"/>
              <a:t>Automizing parallelization foundations based on model-driven manner, using static scheduling approaches.</a:t>
            </a:r>
          </a:p>
          <a:p>
            <a:pPr lvl="2"/>
            <a:r>
              <a:rPr lang="tr-TR" sz="1200" dirty="0" smtClean="0"/>
              <a:t>To get rid of the non-determinism in parallelization, power consumption.</a:t>
            </a:r>
          </a:p>
          <a:p>
            <a:pPr lvl="2"/>
            <a:r>
              <a:rPr lang="tr-TR" sz="1200" dirty="0" smtClean="0"/>
              <a:t>For more industry applications.</a:t>
            </a:r>
          </a:p>
          <a:p>
            <a:pPr lvl="1"/>
            <a:r>
              <a:rPr lang="tr-TR" sz="1600" dirty="0" smtClean="0"/>
              <a:t>APP4MC is a suggestive, supplementary tool.</a:t>
            </a:r>
          </a:p>
          <a:p>
            <a:pPr lvl="1"/>
            <a:endParaRPr lang="tr-TR" sz="1600" dirty="0" smtClean="0"/>
          </a:p>
          <a:p>
            <a:pPr lvl="2"/>
            <a:endParaRPr lang="tr-TR" sz="1200" b="1" dirty="0" smtClean="0"/>
          </a:p>
          <a:p>
            <a:pPr lvl="1"/>
            <a:endParaRPr lang="tr-TR" sz="1600" dirty="0" smtClean="0"/>
          </a:p>
          <a:p>
            <a:pPr lvl="1"/>
            <a:endParaRPr lang="tr-TR" sz="1600" b="1" dirty="0" smtClean="0"/>
          </a:p>
          <a:p>
            <a:pPr lvl="1"/>
            <a:endParaRPr lang="tr-TR" sz="1600" dirty="0" smtClean="0"/>
          </a:p>
          <a:p>
            <a:pPr lvl="1">
              <a:buNone/>
            </a:pPr>
            <a:endParaRPr lang="tr-TR" sz="1600" dirty="0" smtClean="0"/>
          </a:p>
          <a:p>
            <a:endParaRPr lang="tr-TR" sz="1800" dirty="0" smtClean="0"/>
          </a:p>
          <a:p>
            <a:endParaRPr lang="tr-T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Final Words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152400" y="1143000"/>
            <a:ext cx="6096000" cy="5257800"/>
          </a:xfrm>
        </p:spPr>
        <p:txBody>
          <a:bodyPr>
            <a:noAutofit/>
          </a:bodyPr>
          <a:lstStyle/>
          <a:p>
            <a:pPr lvl="1"/>
            <a:r>
              <a:rPr lang="tr-TR" sz="1600" dirty="0" smtClean="0"/>
              <a:t>This work, (A4MCAR, APP4MC)</a:t>
            </a:r>
          </a:p>
          <a:p>
            <a:pPr lvl="2"/>
            <a:r>
              <a:rPr lang="tr-TR" sz="1300" dirty="0" smtClean="0"/>
              <a:t>follows pure open-source development workflow. ( under Google Inc, Eclipse Foundation )</a:t>
            </a:r>
          </a:p>
          <a:p>
            <a:pPr lvl="2"/>
            <a:r>
              <a:rPr lang="tr-TR" sz="1300" dirty="0" smtClean="0"/>
              <a:t>develops certain applications as a demonstrator.</a:t>
            </a:r>
          </a:p>
          <a:p>
            <a:pPr lvl="2"/>
            <a:r>
              <a:rPr lang="tr-TR" sz="1300" dirty="0" smtClean="0"/>
              <a:t>implements necessary tool support for analysis and tracing of applications for APP4MC.</a:t>
            </a:r>
          </a:p>
          <a:p>
            <a:pPr lvl="2"/>
            <a:r>
              <a:rPr lang="tr-TR" sz="1300" dirty="0" smtClean="0"/>
              <a:t>evaluates APP4MC performance and compares it to OS-based performance.</a:t>
            </a:r>
          </a:p>
          <a:p>
            <a:pPr lvl="2"/>
            <a:endParaRPr lang="tr-TR" sz="1300" dirty="0" smtClean="0"/>
          </a:p>
          <a:p>
            <a:pPr lvl="1"/>
            <a:r>
              <a:rPr lang="tr-TR" sz="1600" dirty="0" smtClean="0"/>
              <a:t>Succeeding work, (APP4MC Rover, APPSTACLE)</a:t>
            </a:r>
          </a:p>
          <a:p>
            <a:pPr lvl="2"/>
            <a:r>
              <a:rPr lang="tr-TR" sz="1300" dirty="0" smtClean="0"/>
              <a:t>extends applications toward Cloud &amp; IoT interaction and services.</a:t>
            </a:r>
          </a:p>
          <a:p>
            <a:pPr lvl="2"/>
            <a:r>
              <a:rPr lang="tr-TR" sz="1300" dirty="0" smtClean="0"/>
              <a:t>uses industry-type automotive OS &amp; HMI.</a:t>
            </a:r>
          </a:p>
          <a:p>
            <a:pPr lvl="2"/>
            <a:r>
              <a:rPr lang="tr-TR" sz="1300" dirty="0" smtClean="0"/>
              <a:t>uses more well-engineered software infrastructure (more homogeneous &amp; fine-grained).</a:t>
            </a:r>
            <a:r>
              <a:rPr lang="tr-TR" sz="1600" dirty="0" smtClean="0"/>
              <a:t/>
            </a:r>
            <a:br>
              <a:rPr lang="tr-TR" sz="1600" dirty="0" smtClean="0"/>
            </a:br>
            <a:endParaRPr lang="tr-TR" sz="1600" dirty="0" smtClean="0"/>
          </a:p>
          <a:p>
            <a:pPr lvl="1"/>
            <a:endParaRPr lang="tr-TR" sz="1600" dirty="0" smtClean="0"/>
          </a:p>
          <a:p>
            <a:pPr lvl="1"/>
            <a:endParaRPr lang="tr-TR" sz="1600" dirty="0" smtClean="0"/>
          </a:p>
          <a:p>
            <a:pPr lvl="2"/>
            <a:endParaRPr lang="tr-TR" sz="1200" b="1" dirty="0" smtClean="0"/>
          </a:p>
          <a:p>
            <a:pPr lvl="1"/>
            <a:endParaRPr lang="tr-TR" sz="1600" dirty="0" smtClean="0"/>
          </a:p>
          <a:p>
            <a:pPr lvl="1"/>
            <a:endParaRPr lang="tr-TR" sz="1600" b="1" dirty="0" smtClean="0"/>
          </a:p>
          <a:p>
            <a:pPr lvl="1"/>
            <a:endParaRPr lang="tr-TR" sz="1600" dirty="0" smtClean="0"/>
          </a:p>
          <a:p>
            <a:pPr lvl="1">
              <a:buNone/>
            </a:pPr>
            <a:endParaRPr lang="tr-TR" sz="1600" dirty="0" smtClean="0"/>
          </a:p>
          <a:p>
            <a:endParaRPr lang="tr-TR" sz="1800" dirty="0" smtClean="0"/>
          </a:p>
          <a:p>
            <a:endParaRPr lang="tr-TR" sz="1800" dirty="0" smtClean="0"/>
          </a:p>
        </p:txBody>
      </p:sp>
      <p:pic>
        <p:nvPicPr>
          <p:cNvPr id="87042" name="Picture 2" descr="C:\Users\Mustafa\Desktop\Rover_with_Comp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876800"/>
            <a:ext cx="3251201" cy="1828800"/>
          </a:xfrm>
          <a:prstGeom prst="rect">
            <a:avLst/>
          </a:prstGeom>
          <a:noFill/>
        </p:spPr>
      </p:pic>
      <p:pic>
        <p:nvPicPr>
          <p:cNvPr id="87043" name="Picture 3" descr="C:\Users\Mustafa\Desktop\Rover_Web_Interfa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5302" y="2514600"/>
            <a:ext cx="2863995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3276600"/>
            <a:ext cx="7467600" cy="667512"/>
          </a:xfrm>
        </p:spPr>
        <p:txBody>
          <a:bodyPr>
            <a:noAutofit/>
          </a:bodyPr>
          <a:lstStyle/>
          <a:p>
            <a:r>
              <a:rPr lang="tr-TR" sz="6600" dirty="0" smtClean="0">
                <a:latin typeface="Libel Suit Rg" pitchFamily="34" charset="0"/>
              </a:rPr>
              <a:t>Thanks for Your Attention !</a:t>
            </a:r>
            <a:endParaRPr lang="tr-TR" sz="6600" dirty="0">
              <a:latin typeface="Libel Suit Rg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599" y="5257800"/>
            <a:ext cx="270216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Synchronization</a:t>
            </a:r>
          </a:p>
          <a:p>
            <a:pPr lvl="1"/>
            <a:r>
              <a:rPr lang="tr-TR" sz="2200" dirty="0" smtClean="0"/>
              <a:t>Race conditions, deadlock</a:t>
            </a:r>
          </a:p>
          <a:p>
            <a:pPr lvl="1"/>
            <a:r>
              <a:rPr lang="tr-TR" sz="2200" dirty="0" smtClean="0"/>
              <a:t>Mutex</a:t>
            </a:r>
          </a:p>
          <a:p>
            <a:pPr lvl="1"/>
            <a:r>
              <a:rPr lang="tr-TR" sz="2200" dirty="0" smtClean="0"/>
              <a:t>Semaphores</a:t>
            </a:r>
            <a:endParaRPr lang="tr-TR" sz="2400" dirty="0" smtClean="0"/>
          </a:p>
          <a:p>
            <a:r>
              <a:rPr lang="tr-TR" sz="2400" b="1" dirty="0" smtClean="0"/>
              <a:t>Scheduling Analysis</a:t>
            </a:r>
          </a:p>
          <a:p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Users\Mustafa\Documents\rccar\ThesisMustafa\v2\Template Thesis\content\images\schedul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1" y="3752228"/>
            <a:ext cx="4800600" cy="3105772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114800" y="1447800"/>
            <a:ext cx="48006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Interprocess Communication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memory comm.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Mapped memory </a:t>
            </a:r>
            <a:endParaRPr kumimoji="0" lang="tr-T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semaphores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FIFOs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tr-TR" dirty="0" smtClean="0"/>
              <a:t>Pipes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tr-T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205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858000" y="22860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0800" y="2362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2057400" y="25908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5600" y="2667000"/>
            <a:ext cx="160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for job queues,</a:t>
            </a:r>
          </a:p>
          <a:p>
            <a:r>
              <a:rPr lang="tr-TR" i="1" dirty="0" smtClean="0"/>
              <a:t>used rarely</a:t>
            </a:r>
            <a:endParaRPr lang="tr-TR" i="1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514600" y="29718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24600" y="3352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791200" y="3581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72200" y="3048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i="1" dirty="0" smtClean="0"/>
              <a:t>used</a:t>
            </a:r>
            <a:endParaRPr lang="tr-TR" i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638800" y="3276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atin typeface="Libel Suit Rg" pitchFamily="34" charset="0"/>
              </a:rPr>
              <a:t>Parallel Programming Basics</a:t>
            </a:r>
            <a:endParaRPr lang="tr-TR" b="1" dirty="0">
              <a:latin typeface="Libel Suit Rg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800600" cy="4800600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Optimization</a:t>
            </a:r>
          </a:p>
          <a:p>
            <a:pPr>
              <a:buNone/>
            </a:pPr>
            <a:endParaRPr lang="tr-TR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170" name="Picture 2" descr="C:\Users\Mustafa\Documents\rccar\ThesisMustafa\v2\Template Thesis\content\images\optimizatio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57400"/>
            <a:ext cx="8353426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5605</TotalTime>
  <Words>3016</Words>
  <Application>Microsoft Office PowerPoint</Application>
  <PresentationFormat>On-screen Show (4:3)</PresentationFormat>
  <Paragraphs>885</Paragraphs>
  <Slides>73</Slides>
  <Notes>72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Flow</vt:lpstr>
      <vt:lpstr>Equation</vt:lpstr>
      <vt:lpstr>Slide 1</vt:lpstr>
      <vt:lpstr>Contents</vt:lpstr>
      <vt:lpstr>Introduction</vt:lpstr>
      <vt:lpstr>Introduction</vt:lpstr>
      <vt:lpstr>Introduction</vt:lpstr>
      <vt:lpstr>Introduction</vt:lpstr>
      <vt:lpstr>Parallel Programming Basics</vt:lpstr>
      <vt:lpstr>Parallel Programming Basics</vt:lpstr>
      <vt:lpstr>Parallel Programming Basics</vt:lpstr>
      <vt:lpstr>APP4MC</vt:lpstr>
      <vt:lpstr>APP4MC</vt:lpstr>
      <vt:lpstr>APP4MC</vt:lpstr>
      <vt:lpstr>APP4MC</vt:lpstr>
      <vt:lpstr>APP4MC</vt:lpstr>
      <vt:lpstr>APP4MC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Design and Implementation of A4MCAR</vt:lpstr>
      <vt:lpstr>Contents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Tracing</vt:lpstr>
      <vt:lpstr>Efforts Toward Software Distribution</vt:lpstr>
      <vt:lpstr>Reducing Power Consumption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Final Words</vt:lpstr>
      <vt:lpstr>Thanks for Your Attention 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Mustafa</dc:creator>
  <cp:lastModifiedBy>Mustafa</cp:lastModifiedBy>
  <cp:revision>529</cp:revision>
  <dcterms:created xsi:type="dcterms:W3CDTF">2006-08-16T00:00:00Z</dcterms:created>
  <dcterms:modified xsi:type="dcterms:W3CDTF">2017-09-29T10:34:00Z</dcterms:modified>
</cp:coreProperties>
</file>